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730" r:id="rId2"/>
    <p:sldMasterId id="2147483684" r:id="rId3"/>
    <p:sldMasterId id="2147483716" r:id="rId4"/>
  </p:sldMasterIdLst>
  <p:notesMasterIdLst>
    <p:notesMasterId r:id="rId34"/>
  </p:notesMasterIdLst>
  <p:sldIdLst>
    <p:sldId id="295" r:id="rId5"/>
    <p:sldId id="370" r:id="rId6"/>
    <p:sldId id="373" r:id="rId7"/>
    <p:sldId id="371" r:id="rId8"/>
    <p:sldId id="329" r:id="rId9"/>
    <p:sldId id="332" r:id="rId10"/>
    <p:sldId id="331" r:id="rId11"/>
    <p:sldId id="368" r:id="rId12"/>
    <p:sldId id="354" r:id="rId13"/>
    <p:sldId id="380" r:id="rId14"/>
    <p:sldId id="355" r:id="rId15"/>
    <p:sldId id="375" r:id="rId16"/>
    <p:sldId id="374" r:id="rId17"/>
    <p:sldId id="357" r:id="rId18"/>
    <p:sldId id="338" r:id="rId19"/>
    <p:sldId id="383" r:id="rId20"/>
    <p:sldId id="369" r:id="rId21"/>
    <p:sldId id="372" r:id="rId22"/>
    <p:sldId id="335" r:id="rId23"/>
    <p:sldId id="359" r:id="rId24"/>
    <p:sldId id="379" r:id="rId25"/>
    <p:sldId id="361" r:id="rId26"/>
    <p:sldId id="378" r:id="rId27"/>
    <p:sldId id="376" r:id="rId28"/>
    <p:sldId id="364" r:id="rId29"/>
    <p:sldId id="382" r:id="rId30"/>
    <p:sldId id="366" r:id="rId31"/>
    <p:sldId id="292" r:id="rId32"/>
    <p:sldId id="367" r:id="rId33"/>
  </p:sldIdLst>
  <p:sldSz cx="9144000" cy="6858000" type="screen4x3"/>
  <p:notesSz cx="6797675" cy="9926638"/>
  <p:defaultTextStyle>
    <a:defPPr>
      <a:defRPr lang="en-GB"/>
    </a:defPPr>
    <a:lvl1pPr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1pPr>
    <a:lvl2pPr marL="742950" indent="-28575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2pPr>
    <a:lvl3pPr marL="11430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3pPr>
    <a:lvl4pPr marL="16002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4pPr>
    <a:lvl5pPr marL="20574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p:defaultTextStyle>
  <p:extLst>
    <p:ext uri="{EFAFB233-063F-42B5-8137-9DF3F51BA10A}">
      <p15:sldGuideLst xmlns:p15="http://schemas.microsoft.com/office/powerpoint/2012/main">
        <p15:guide id="1" orient="horz" pos="3549">
          <p15:clr>
            <a:srgbClr val="A4A3A4"/>
          </p15:clr>
        </p15:guide>
        <p15:guide id="2" pos="357">
          <p15:clr>
            <a:srgbClr val="A4A3A4"/>
          </p15:clr>
        </p15:guide>
        <p15:guide id="3" orient="horz" pos="3748">
          <p15:clr>
            <a:srgbClr val="A4A3A4"/>
          </p15:clr>
        </p15:guide>
      </p15:sldGuideLst>
    </p:ext>
    <p:ext uri="{2D200454-40CA-4A62-9FC3-DE9A4176ACB9}">
      <p15:notesGuideLst xmlns:p15="http://schemas.microsoft.com/office/powerpoint/2012/main">
        <p15:guide id="1" orient="horz" pos="2968">
          <p15:clr>
            <a:srgbClr val="A4A3A4"/>
          </p15:clr>
        </p15:guide>
        <p15:guide id="2" pos="2257">
          <p15:clr>
            <a:srgbClr val="A4A3A4"/>
          </p15:clr>
        </p15:guide>
        <p15:guide id="3" orient="horz" pos="2879">
          <p15:clr>
            <a:srgbClr val="A4A3A4"/>
          </p15:clr>
        </p15:guide>
        <p15:guide id="4" pos="216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dinger, Lisa-Marie - BKK Dachverband" initials="AL-BD" lastIdx="20" clrIdx="0"/>
  <p:cmAuthor id="1" name="Siebeneich, Anke - BKK Dachverband" initials="A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D833"/>
    <a:srgbClr val="CCFF33"/>
    <a:srgbClr val="FFCC00"/>
    <a:srgbClr val="C4FF2F"/>
    <a:srgbClr val="777777"/>
    <a:srgbClr val="FFE265"/>
    <a:srgbClr val="FFEFAB"/>
    <a:srgbClr val="DB9E25"/>
    <a:srgbClr val="FFDD4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5" autoAdjust="0"/>
    <p:restoredTop sz="85145" autoAdjust="0"/>
  </p:normalViewPr>
  <p:slideViewPr>
    <p:cSldViewPr snapToObjects="1" showGuides="1">
      <p:cViewPr varScale="1">
        <p:scale>
          <a:sx n="90" d="100"/>
          <a:sy n="90" d="100"/>
        </p:scale>
        <p:origin x="504" y="78"/>
      </p:cViewPr>
      <p:guideLst>
        <p:guide orient="horz" pos="3549"/>
        <p:guide pos="357"/>
        <p:guide orient="horz" pos="3748"/>
      </p:guideLst>
    </p:cSldViewPr>
  </p:slideViewPr>
  <p:outlineViewPr>
    <p:cViewPr varScale="1">
      <p:scale>
        <a:sx n="170" d="200"/>
        <a:sy n="170" d="200"/>
      </p:scale>
      <p:origin x="0" y="5862"/>
    </p:cViewPr>
  </p:outlineViewPr>
  <p:notesTextViewPr>
    <p:cViewPr>
      <p:scale>
        <a:sx n="100" d="100"/>
        <a:sy n="100" d="100"/>
      </p:scale>
      <p:origin x="0" y="0"/>
    </p:cViewPr>
  </p:notesTextViewPr>
  <p:sorterViewPr>
    <p:cViewPr>
      <p:scale>
        <a:sx n="66" d="100"/>
        <a:sy n="66" d="100"/>
      </p:scale>
      <p:origin x="0" y="0"/>
    </p:cViewPr>
  </p:sorterViewPr>
  <p:notesViewPr>
    <p:cSldViewPr snapToObjects="1" showGuides="1">
      <p:cViewPr>
        <p:scale>
          <a:sx n="75" d="100"/>
          <a:sy n="75" d="100"/>
        </p:scale>
        <p:origin x="-2304" y="230"/>
      </p:cViewPr>
      <p:guideLst>
        <p:guide orient="horz" pos="2968"/>
        <p:guide pos="2257"/>
        <p:guide orient="horz" pos="2879"/>
        <p:guide pos="216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SiebeneichA\AppData\Local\Temp\Diagramm1.1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clustered"/>
        <c:varyColors val="0"/>
        <c:ser>
          <c:idx val="0"/>
          <c:order val="0"/>
          <c:tx>
            <c:strRef>
              <c:f>Tabelle1!$B$1</c:f>
              <c:strCache>
                <c:ptCount val="1"/>
                <c:pt idx="0">
                  <c:v>Datenreihe 1</c:v>
                </c:pt>
              </c:strCache>
            </c:strRef>
          </c:tx>
          <c:spPr>
            <a:solidFill>
              <a:schemeClr val="accent6"/>
            </a:solidFill>
          </c:spPr>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ser>
        <c:ser>
          <c:idx val="1"/>
          <c:order val="1"/>
          <c:tx>
            <c:strRef>
              <c:f>Tabelle1!$C$1</c:f>
              <c:strCache>
                <c:ptCount val="1"/>
                <c:pt idx="0">
                  <c:v>Datenreihe 2</c:v>
                </c:pt>
              </c:strCache>
            </c:strRef>
          </c:tx>
          <c:spPr>
            <a:solidFill>
              <a:srgbClr val="FDD205"/>
            </a:solidFill>
          </c:spPr>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ser>
        <c:ser>
          <c:idx val="2"/>
          <c:order val="2"/>
          <c:tx>
            <c:strRef>
              <c:f>Tabelle1!$D$1</c:f>
              <c:strCache>
                <c:ptCount val="1"/>
                <c:pt idx="0">
                  <c:v>Datenreihe 3</c:v>
                </c:pt>
              </c:strCache>
            </c:strRef>
          </c:tx>
          <c:spPr>
            <a:solidFill>
              <a:srgbClr val="918F90"/>
            </a:solidFill>
          </c:spPr>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axId val="250918072"/>
        <c:axId val="250916504"/>
      </c:barChart>
      <c:catAx>
        <c:axId val="250918072"/>
        <c:scaling>
          <c:orientation val="minMax"/>
        </c:scaling>
        <c:delete val="0"/>
        <c:axPos val="b"/>
        <c:numFmt formatCode="General" sourceLinked="1"/>
        <c:majorTickMark val="out"/>
        <c:minorTickMark val="none"/>
        <c:tickLblPos val="nextTo"/>
        <c:txPr>
          <a:bodyPr/>
          <a:lstStyle/>
          <a:p>
            <a:pPr>
              <a:defRPr>
                <a:solidFill>
                  <a:schemeClr val="bg1">
                    <a:lumMod val="50000"/>
                  </a:schemeClr>
                </a:solidFill>
              </a:defRPr>
            </a:pPr>
            <a:endParaRPr lang="de-DE"/>
          </a:p>
        </c:txPr>
        <c:crossAx val="250916504"/>
        <c:crosses val="autoZero"/>
        <c:auto val="1"/>
        <c:lblAlgn val="ctr"/>
        <c:lblOffset val="100"/>
        <c:noMultiLvlLbl val="0"/>
      </c:catAx>
      <c:valAx>
        <c:axId val="250916504"/>
        <c:scaling>
          <c:orientation val="minMax"/>
        </c:scaling>
        <c:delete val="0"/>
        <c:axPos val="l"/>
        <c:majorGridlines>
          <c:spPr>
            <a:ln>
              <a:solidFill>
                <a:schemeClr val="bg1">
                  <a:lumMod val="85000"/>
                </a:schemeClr>
              </a:solidFill>
            </a:ln>
          </c:spPr>
        </c:majorGridlines>
        <c:numFmt formatCode="General" sourceLinked="1"/>
        <c:majorTickMark val="out"/>
        <c:minorTickMark val="none"/>
        <c:tickLblPos val="nextTo"/>
        <c:txPr>
          <a:bodyPr/>
          <a:lstStyle/>
          <a:p>
            <a:pPr>
              <a:defRPr>
                <a:solidFill>
                  <a:schemeClr val="bg1">
                    <a:lumMod val="50000"/>
                  </a:schemeClr>
                </a:solidFill>
              </a:defRPr>
            </a:pPr>
            <a:endParaRPr lang="de-DE"/>
          </a:p>
        </c:txPr>
        <c:crossAx val="250918072"/>
        <c:crosses val="autoZero"/>
        <c:crossBetween val="between"/>
      </c:valAx>
      <c:spPr>
        <a:noFill/>
        <a:ln w="25395">
          <a:solidFill>
            <a:schemeClr val="bg1">
              <a:lumMod val="85000"/>
            </a:schemeClr>
          </a:solidFill>
        </a:ln>
      </c:spPr>
    </c:plotArea>
    <c:legend>
      <c:legendPos val="r"/>
      <c:overlay val="0"/>
      <c:txPr>
        <a:bodyPr/>
        <a:lstStyle/>
        <a:p>
          <a:pPr>
            <a:defRPr>
              <a:solidFill>
                <a:schemeClr val="bg1">
                  <a:lumMod val="50000"/>
                </a:schemeClr>
              </a:solidFill>
            </a:defRPr>
          </a:pPr>
          <a:endParaRPr lang="de-DE"/>
        </a:p>
      </c:txPr>
    </c:legend>
    <c:plotVisOnly val="1"/>
    <c:dispBlanksAs val="gap"/>
    <c:showDLblsOverMax val="0"/>
  </c:chart>
  <c:txPr>
    <a:bodyPr/>
    <a:lstStyle/>
    <a:p>
      <a:pPr>
        <a:defRPr sz="1799"/>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manualLayout>
          <c:layoutTarget val="inner"/>
          <c:xMode val="edge"/>
          <c:yMode val="edge"/>
          <c:x val="0"/>
          <c:y val="5.4926647754252461E-2"/>
          <c:w val="0.61194308288490074"/>
          <c:h val="0.89588481047601365"/>
        </c:manualLayout>
      </c:layout>
      <c:pieChart>
        <c:varyColors val="1"/>
        <c:ser>
          <c:idx val="0"/>
          <c:order val="0"/>
          <c:tx>
            <c:strRef>
              <c:f>Tabelle1!$A$2:$A$10</c:f>
              <c:strCache>
                <c:ptCount val="1"/>
                <c:pt idx="0">
                  <c:v>Sonstige 15,9% Neubildungen 3,9% Infektionen 4,1% Kreislaufsystem 4,3,% Verdauungssystem 5,3% Verletzungen/Vergiftungen 10,9% Atmungssystem 13,2% Psychische Störungen 15,7% Muskel-/Skelettsystem 26,8%</c:v>
                </c:pt>
              </c:strCache>
            </c:strRef>
          </c:tx>
          <c:spPr>
            <a:effectLst>
              <a:outerShdw blurRad="50800" dist="38100" dir="2700000" algn="tl" rotWithShape="0">
                <a:prstClr val="black">
                  <a:alpha val="40000"/>
                </a:prstClr>
              </a:outerShdw>
            </a:effectLst>
          </c:spPr>
          <c:dPt>
            <c:idx val="0"/>
            <c:bubble3D val="0"/>
            <c:spPr>
              <a:solidFill>
                <a:srgbClr val="FFCC00"/>
              </a:solidFill>
              <a:effectLst>
                <a:outerShdw blurRad="50800" dist="38100" dir="2700000" algn="tl" rotWithShape="0">
                  <a:prstClr val="black">
                    <a:alpha val="40000"/>
                  </a:prstClr>
                </a:outerShdw>
              </a:effectLst>
              <a:scene3d>
                <a:camera prst="orthographicFront"/>
                <a:lightRig rig="threePt" dir="t"/>
              </a:scene3d>
              <a:sp3d/>
            </c:spPr>
          </c:dPt>
          <c:dPt>
            <c:idx val="1"/>
            <c:bubble3D val="0"/>
            <c:spPr>
              <a:solidFill>
                <a:srgbClr val="FFC000"/>
              </a:solidFill>
              <a:effectLst>
                <a:outerShdw blurRad="50800" dist="38100" dir="2700000" algn="tl" rotWithShape="0">
                  <a:prstClr val="black">
                    <a:alpha val="40000"/>
                  </a:prstClr>
                </a:outerShdw>
              </a:effectLst>
            </c:spPr>
          </c:dPt>
          <c:dPt>
            <c:idx val="2"/>
            <c:bubble3D val="0"/>
            <c:spPr>
              <a:solidFill>
                <a:srgbClr val="FF9900"/>
              </a:solidFill>
              <a:effectLst>
                <a:outerShdw blurRad="50800" dist="38100" dir="2700000" algn="tl" rotWithShape="0">
                  <a:prstClr val="black">
                    <a:alpha val="40000"/>
                  </a:prstClr>
                </a:outerShdw>
              </a:effectLst>
            </c:spPr>
          </c:dPt>
          <c:dPt>
            <c:idx val="3"/>
            <c:bubble3D val="0"/>
            <c:spPr>
              <a:solidFill>
                <a:srgbClr val="FF9933"/>
              </a:solidFill>
              <a:effectLst>
                <a:outerShdw blurRad="50800" dist="38100" dir="2700000" algn="tl" rotWithShape="0">
                  <a:prstClr val="black">
                    <a:alpha val="40000"/>
                  </a:prstClr>
                </a:outerShdw>
              </a:effectLst>
            </c:spPr>
          </c:dPt>
          <c:dPt>
            <c:idx val="4"/>
            <c:bubble3D val="0"/>
            <c:spPr>
              <a:solidFill>
                <a:srgbClr val="FFCC00"/>
              </a:solidFill>
              <a:effectLst>
                <a:outerShdw blurRad="50800" dist="38100" dir="2700000" algn="tl" rotWithShape="0">
                  <a:prstClr val="black">
                    <a:alpha val="40000"/>
                  </a:prstClr>
                </a:outerShdw>
              </a:effectLst>
            </c:spPr>
          </c:dPt>
          <c:dPt>
            <c:idx val="5"/>
            <c:bubble3D val="0"/>
            <c:spPr>
              <a:solidFill>
                <a:schemeClr val="bg1">
                  <a:lumMod val="50000"/>
                </a:schemeClr>
              </a:solidFill>
              <a:effectLst>
                <a:outerShdw blurRad="50800" dist="38100" dir="2700000" algn="tl" rotWithShape="0">
                  <a:prstClr val="black">
                    <a:alpha val="40000"/>
                  </a:prstClr>
                </a:outerShdw>
              </a:effectLst>
            </c:spPr>
          </c:dPt>
          <c:dPt>
            <c:idx val="6"/>
            <c:bubble3D val="0"/>
            <c:spPr>
              <a:solidFill>
                <a:schemeClr val="bg1">
                  <a:lumMod val="65000"/>
                </a:schemeClr>
              </a:solidFill>
              <a:effectLst>
                <a:outerShdw blurRad="50800" dist="38100" dir="2700000" algn="tl" rotWithShape="0">
                  <a:prstClr val="black">
                    <a:alpha val="40000"/>
                  </a:prstClr>
                </a:outerShdw>
              </a:effectLst>
            </c:spPr>
          </c:dPt>
          <c:dPt>
            <c:idx val="7"/>
            <c:bubble3D val="0"/>
            <c:explosion val="23"/>
            <c:spPr>
              <a:solidFill>
                <a:schemeClr val="accent2">
                  <a:lumMod val="75000"/>
                </a:schemeClr>
              </a:solidFill>
              <a:effectLst>
                <a:outerShdw blurRad="50800" dist="38100" dir="2700000" algn="tl" rotWithShape="0">
                  <a:prstClr val="black">
                    <a:alpha val="40000"/>
                  </a:prstClr>
                </a:outerShdw>
              </a:effectLst>
            </c:spPr>
          </c:dPt>
          <c:dPt>
            <c:idx val="8"/>
            <c:bubble3D val="0"/>
            <c:spPr>
              <a:solidFill>
                <a:schemeClr val="bg1">
                  <a:lumMod val="85000"/>
                </a:schemeClr>
              </a:solidFill>
              <a:effectLst>
                <a:outerShdw blurRad="50800" dist="38100" dir="2700000" algn="tl" rotWithShape="0">
                  <a:prstClr val="black">
                    <a:alpha val="40000"/>
                  </a:prstClr>
                </a:outerShdw>
              </a:effectLst>
            </c:spPr>
          </c:dPt>
          <c:dLbls>
            <c:spPr>
              <a:noFill/>
              <a:ln>
                <a:noFill/>
              </a:ln>
              <a:effectLst/>
            </c:spPr>
            <c:txPr>
              <a:bodyPr/>
              <a:lstStyle/>
              <a:p>
                <a:pPr>
                  <a:defRPr sz="1200" b="1"/>
                </a:pPr>
                <a:endParaRPr lang="de-DE"/>
              </a:p>
            </c:txPr>
            <c:showLegendKey val="0"/>
            <c:showVal val="1"/>
            <c:showCatName val="0"/>
            <c:showSerName val="0"/>
            <c:showPercent val="0"/>
            <c:showBubbleSize val="0"/>
            <c:showLeaderLines val="0"/>
            <c:extLst>
              <c:ext xmlns:c15="http://schemas.microsoft.com/office/drawing/2012/chart" uri="{CE6537A1-D6FC-4f65-9D91-7224C49458BB}">
                <c15:layout/>
              </c:ext>
            </c:extLst>
          </c:dLbls>
          <c:cat>
            <c:strRef>
              <c:f>Tabelle1!$A$2:$A$10</c:f>
              <c:strCache>
                <c:ptCount val="9"/>
                <c:pt idx="0">
                  <c:v>Sonstige 15,9%</c:v>
                </c:pt>
                <c:pt idx="1">
                  <c:v>Neubildungen 3,9%</c:v>
                </c:pt>
                <c:pt idx="2">
                  <c:v>Infektionen 4,1%</c:v>
                </c:pt>
                <c:pt idx="3">
                  <c:v>Kreislaufsystem 4,3,%</c:v>
                </c:pt>
                <c:pt idx="4">
                  <c:v>Verdauungssystem 5,3%</c:v>
                </c:pt>
                <c:pt idx="5">
                  <c:v>Verletzungen/Vergiftungen 10,9%</c:v>
                </c:pt>
                <c:pt idx="6">
                  <c:v>Atmungssystem 13,2%</c:v>
                </c:pt>
                <c:pt idx="7">
                  <c:v>Psychische Störungen 15,7%</c:v>
                </c:pt>
                <c:pt idx="8">
                  <c:v>Muskel-/Skelettsystem 26,8%</c:v>
                </c:pt>
              </c:strCache>
            </c:strRef>
          </c:cat>
          <c:val>
            <c:numRef>
              <c:f>Tabelle1!$B$2:$B$10</c:f>
              <c:numCache>
                <c:formatCode>0</c:formatCode>
                <c:ptCount val="9"/>
                <c:pt idx="0">
                  <c:v>276</c:v>
                </c:pt>
                <c:pt idx="1">
                  <c:v>67</c:v>
                </c:pt>
                <c:pt idx="2">
                  <c:v>72</c:v>
                </c:pt>
                <c:pt idx="3">
                  <c:v>75</c:v>
                </c:pt>
                <c:pt idx="4">
                  <c:v>92</c:v>
                </c:pt>
                <c:pt idx="5">
                  <c:v>188</c:v>
                </c:pt>
                <c:pt idx="6">
                  <c:v>229</c:v>
                </c:pt>
                <c:pt idx="7">
                  <c:v>272</c:v>
                </c:pt>
                <c:pt idx="8">
                  <c:v>465</c:v>
                </c:pt>
              </c:numCache>
            </c:numRef>
          </c:val>
        </c:ser>
        <c:ser>
          <c:idx val="1"/>
          <c:order val="1"/>
          <c:val>
            <c:numRef>
              <c:f>Tabelle1!$B$2:$B$10</c:f>
              <c:numCache>
                <c:formatCode>0</c:formatCode>
                <c:ptCount val="9"/>
                <c:pt idx="0">
                  <c:v>276</c:v>
                </c:pt>
                <c:pt idx="1">
                  <c:v>67</c:v>
                </c:pt>
                <c:pt idx="2">
                  <c:v>72</c:v>
                </c:pt>
                <c:pt idx="3">
                  <c:v>75</c:v>
                </c:pt>
                <c:pt idx="4">
                  <c:v>92</c:v>
                </c:pt>
                <c:pt idx="5">
                  <c:v>188</c:v>
                </c:pt>
                <c:pt idx="6">
                  <c:v>229</c:v>
                </c:pt>
                <c:pt idx="7">
                  <c:v>272</c:v>
                </c:pt>
                <c:pt idx="8">
                  <c:v>465</c:v>
                </c:pt>
              </c:numCache>
            </c:numRef>
          </c:val>
        </c:ser>
        <c:dLbls>
          <c:showLegendKey val="0"/>
          <c:showVal val="0"/>
          <c:showCatName val="0"/>
          <c:showSerName val="0"/>
          <c:showPercent val="0"/>
          <c:showBubbleSize val="0"/>
          <c:showLeaderLines val="0"/>
        </c:dLbls>
        <c:firstSliceAng val="0"/>
      </c:pieChart>
    </c:plotArea>
    <c:legend>
      <c:legendPos val="r"/>
      <c:legendEntry>
        <c:idx val="7"/>
        <c:txPr>
          <a:bodyPr/>
          <a:lstStyle/>
          <a:p>
            <a:pPr rtl="0">
              <a:defRPr sz="1400" b="1"/>
            </a:pPr>
            <a:endParaRPr lang="de-DE"/>
          </a:p>
        </c:txPr>
      </c:legendEntry>
      <c:layout>
        <c:manualLayout>
          <c:xMode val="edge"/>
          <c:yMode val="edge"/>
          <c:x val="0.63294121402103265"/>
          <c:y val="0.31133930658655556"/>
          <c:w val="0.34869176598548596"/>
          <c:h val="0.58175550985879898"/>
        </c:manualLayout>
      </c:layout>
      <c:overlay val="0"/>
      <c:txPr>
        <a:bodyPr/>
        <a:lstStyle/>
        <a:p>
          <a:pPr rtl="0">
            <a:defRPr sz="1400"/>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AU-Kennzahlen der Mitglieder ohne Rentner im Zeitverlauf 2003- 2014 für psychische und Verhaltensstörungen (F00-F99) nach Geschlecht</a:t>
            </a:r>
          </a:p>
        </c:rich>
      </c:tx>
      <c:layout>
        <c:manualLayout>
          <c:xMode val="edge"/>
          <c:yMode val="edge"/>
          <c:x val="0.11780172119484"/>
          <c:y val="5.6116722783389403E-2"/>
        </c:manualLayout>
      </c:layout>
      <c:overlay val="0"/>
      <c:spPr>
        <a:noFill/>
        <a:ln w="25400">
          <a:noFill/>
        </a:ln>
      </c:spPr>
    </c:title>
    <c:autoTitleDeleted val="0"/>
    <c:plotArea>
      <c:layout>
        <c:manualLayout>
          <c:layoutTarget val="inner"/>
          <c:xMode val="edge"/>
          <c:yMode val="edge"/>
          <c:x val="8.1250000000000003E-2"/>
          <c:y val="0.11952861952862"/>
          <c:w val="0.85"/>
          <c:h val="0.73905723905723897"/>
        </c:manualLayout>
      </c:layout>
      <c:barChart>
        <c:barDir val="col"/>
        <c:grouping val="clustered"/>
        <c:varyColors val="0"/>
        <c:ser>
          <c:idx val="2"/>
          <c:order val="3"/>
          <c:tx>
            <c:strRef>
              <c:f>Quelldaten!$E$8</c:f>
              <c:strCache>
                <c:ptCount val="1"/>
                <c:pt idx="0">
                  <c:v>Tage Männer</c:v>
                </c:pt>
              </c:strCache>
            </c:strRef>
          </c:tx>
          <c:spPr>
            <a:solidFill>
              <a:srgbClr val="FF9933"/>
            </a:solidFill>
            <a:ln w="12700">
              <a:solidFill>
                <a:srgbClr val="FFFFFF"/>
              </a:solidFill>
              <a:prstDash val="solid"/>
            </a:ln>
            <a:effectLst>
              <a:outerShdw blurRad="50800" dist="38100" dir="2700000" algn="tl" rotWithShape="0">
                <a:prstClr val="black">
                  <a:alpha val="31000"/>
                </a:prstClr>
              </a:outerShdw>
            </a:effectLst>
          </c:spPr>
          <c:invertIfNegative val="0"/>
          <c:dLbls>
            <c:numFmt formatCode="#,##0" sourceLinked="0"/>
            <c:spPr>
              <a:noFill/>
              <a:ln w="25400">
                <a:noFill/>
              </a:ln>
            </c:spPr>
            <c:txPr>
              <a:bodyPr rot="-5400000" vert="horz"/>
              <a:lstStyle/>
              <a:p>
                <a:pPr>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Quelldaten!$A$9:$A$20</c:f>
              <c:numCache>
                <c:formatCode>0</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Quelldaten!$E$9:$E$20</c:f>
              <c:numCache>
                <c:formatCode>#,##0</c:formatCode>
                <c:ptCount val="12"/>
                <c:pt idx="0">
                  <c:v>792</c:v>
                </c:pt>
                <c:pt idx="1">
                  <c:v>839</c:v>
                </c:pt>
                <c:pt idx="2">
                  <c:v>869</c:v>
                </c:pt>
                <c:pt idx="3">
                  <c:v>863</c:v>
                </c:pt>
                <c:pt idx="4">
                  <c:v>903</c:v>
                </c:pt>
                <c:pt idx="5">
                  <c:v>1001</c:v>
                </c:pt>
                <c:pt idx="6">
                  <c:v>1121</c:v>
                </c:pt>
                <c:pt idx="7">
                  <c:v>1336</c:v>
                </c:pt>
                <c:pt idx="8">
                  <c:v>1556.55</c:v>
                </c:pt>
                <c:pt idx="9">
                  <c:v>1643.6</c:v>
                </c:pt>
                <c:pt idx="10">
                  <c:v>1781.1</c:v>
                </c:pt>
                <c:pt idx="11">
                  <c:v>1855.75</c:v>
                </c:pt>
              </c:numCache>
            </c:numRef>
          </c:val>
        </c:ser>
        <c:ser>
          <c:idx val="3"/>
          <c:order val="4"/>
          <c:tx>
            <c:strRef>
              <c:f>Quelldaten!$F$8</c:f>
              <c:strCache>
                <c:ptCount val="1"/>
                <c:pt idx="0">
                  <c:v>Tage Frauen</c:v>
                </c:pt>
              </c:strCache>
            </c:strRef>
          </c:tx>
          <c:spPr>
            <a:solidFill>
              <a:srgbClr val="FFCC00"/>
            </a:solidFill>
            <a:ln w="12700">
              <a:solidFill>
                <a:srgbClr val="FFFFFF"/>
              </a:solidFill>
              <a:prstDash val="solid"/>
            </a:ln>
            <a:effectLst>
              <a:outerShdw blurRad="50800" dist="38100" dir="2700000" algn="tl" rotWithShape="0">
                <a:prstClr val="black">
                  <a:alpha val="17000"/>
                </a:prstClr>
              </a:outerShdw>
            </a:effectLst>
          </c:spPr>
          <c:invertIfNegative val="0"/>
          <c:dLbls>
            <c:numFmt formatCode="#,##0" sourceLinked="0"/>
            <c:spPr>
              <a:noFill/>
              <a:ln w="25400">
                <a:noFill/>
              </a:ln>
            </c:spPr>
            <c:txPr>
              <a:bodyPr rot="-5400000" vert="horz"/>
              <a:lstStyle/>
              <a:p>
                <a:pPr>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Quelldaten!$A$9:$A$20</c:f>
              <c:numCache>
                <c:formatCode>0</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Quelldaten!$F$9:$F$20</c:f>
              <c:numCache>
                <c:formatCode>#,##0</c:formatCode>
                <c:ptCount val="12"/>
                <c:pt idx="0">
                  <c:v>1327</c:v>
                </c:pt>
                <c:pt idx="1">
                  <c:v>1414</c:v>
                </c:pt>
                <c:pt idx="2">
                  <c:v>1434</c:v>
                </c:pt>
                <c:pt idx="3">
                  <c:v>1470</c:v>
                </c:pt>
                <c:pt idx="4">
                  <c:v>1589</c:v>
                </c:pt>
                <c:pt idx="5">
                  <c:v>1805</c:v>
                </c:pt>
                <c:pt idx="6">
                  <c:v>2000</c:v>
                </c:pt>
                <c:pt idx="7">
                  <c:v>2279</c:v>
                </c:pt>
                <c:pt idx="8">
                  <c:v>2618.0100000000002</c:v>
                </c:pt>
                <c:pt idx="9">
                  <c:v>2766.28</c:v>
                </c:pt>
                <c:pt idx="10">
                  <c:v>2972.8</c:v>
                </c:pt>
                <c:pt idx="11">
                  <c:v>3081.93</c:v>
                </c:pt>
              </c:numCache>
            </c:numRef>
          </c:val>
        </c:ser>
        <c:ser>
          <c:idx val="5"/>
          <c:order val="5"/>
          <c:tx>
            <c:strRef>
              <c:f>Quelldaten!$G$8</c:f>
              <c:strCache>
                <c:ptCount val="1"/>
                <c:pt idx="0">
                  <c:v>Tage Gesamt</c:v>
                </c:pt>
              </c:strCache>
            </c:strRef>
          </c:tx>
          <c:spPr>
            <a:solidFill>
              <a:srgbClr val="808080"/>
            </a:solidFill>
            <a:ln w="12700">
              <a:solidFill>
                <a:srgbClr val="FFFFFF"/>
              </a:solidFill>
            </a:ln>
            <a:effectLst>
              <a:outerShdw blurRad="88900" dist="38100" dir="2700000" algn="tl" rotWithShape="0">
                <a:prstClr val="black">
                  <a:alpha val="15000"/>
                </a:prstClr>
              </a:outerShdw>
            </a:effectLst>
          </c:spPr>
          <c:invertIfNegative val="0"/>
          <c:dLbls>
            <c:numFmt formatCode="#,##0" sourceLinked="0"/>
            <c:spPr>
              <a:noFill/>
              <a:ln>
                <a:noFill/>
              </a:ln>
              <a:effectLst/>
            </c:spPr>
            <c:txPr>
              <a:bodyPr rot="-5400000" vert="horz"/>
              <a:lstStyle/>
              <a:p>
                <a:pPr>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Quelldaten!$A$9:$A$20</c:f>
              <c:numCache>
                <c:formatCode>0</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Quelldaten!$G$9:$G$20</c:f>
              <c:numCache>
                <c:formatCode>#,##0</c:formatCode>
                <c:ptCount val="12"/>
                <c:pt idx="0">
                  <c:v>1022</c:v>
                </c:pt>
                <c:pt idx="1">
                  <c:v>1088</c:v>
                </c:pt>
                <c:pt idx="2">
                  <c:v>1113</c:v>
                </c:pt>
                <c:pt idx="3">
                  <c:v>1127</c:v>
                </c:pt>
                <c:pt idx="4">
                  <c:v>1202</c:v>
                </c:pt>
                <c:pt idx="5">
                  <c:v>1359</c:v>
                </c:pt>
                <c:pt idx="6">
                  <c:v>1504</c:v>
                </c:pt>
                <c:pt idx="7">
                  <c:v>1750</c:v>
                </c:pt>
                <c:pt idx="8">
                  <c:v>2023.69</c:v>
                </c:pt>
                <c:pt idx="9">
                  <c:v>2132.19</c:v>
                </c:pt>
                <c:pt idx="10">
                  <c:v>2303.3000000000002</c:v>
                </c:pt>
                <c:pt idx="11">
                  <c:v>2394.83</c:v>
                </c:pt>
              </c:numCache>
            </c:numRef>
          </c:val>
        </c:ser>
        <c:dLbls>
          <c:showLegendKey val="0"/>
          <c:showVal val="0"/>
          <c:showCatName val="0"/>
          <c:showSerName val="0"/>
          <c:showPercent val="0"/>
          <c:showBubbleSize val="0"/>
        </c:dLbls>
        <c:gapWidth val="150"/>
        <c:axId val="382187120"/>
        <c:axId val="382189472"/>
      </c:barChart>
      <c:lineChart>
        <c:grouping val="standard"/>
        <c:varyColors val="0"/>
        <c:ser>
          <c:idx val="1"/>
          <c:order val="0"/>
          <c:tx>
            <c:strRef>
              <c:f>Quelldaten!$B$8</c:f>
              <c:strCache>
                <c:ptCount val="1"/>
                <c:pt idx="0">
                  <c:v>Fälle Männer</c:v>
                </c:pt>
              </c:strCache>
            </c:strRef>
          </c:tx>
          <c:spPr>
            <a:ln w="31750">
              <a:solidFill>
                <a:srgbClr val="C00000"/>
              </a:solidFill>
              <a:prstDash val="solid"/>
            </a:ln>
          </c:spPr>
          <c:marker>
            <c:symbol val="circle"/>
            <c:size val="5"/>
            <c:spPr>
              <a:solidFill>
                <a:srgbClr val="C00000"/>
              </a:solidFill>
              <a:ln>
                <a:solidFill>
                  <a:schemeClr val="bg1">
                    <a:lumMod val="75000"/>
                  </a:schemeClr>
                </a:solidFill>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Quelldaten!$A$9:$A$20</c:f>
              <c:numCache>
                <c:formatCode>0</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Quelldaten!$B$9:$B$20</c:f>
              <c:numCache>
                <c:formatCode>0.00</c:formatCode>
                <c:ptCount val="12"/>
                <c:pt idx="0" formatCode="#,##0.00">
                  <c:v>23.786161841582949</c:v>
                </c:pt>
                <c:pt idx="1">
                  <c:v>24.93</c:v>
                </c:pt>
                <c:pt idx="2">
                  <c:v>24.37</c:v>
                </c:pt>
                <c:pt idx="3">
                  <c:v>24.55</c:v>
                </c:pt>
                <c:pt idx="4">
                  <c:v>25.94</c:v>
                </c:pt>
                <c:pt idx="5">
                  <c:v>27.76</c:v>
                </c:pt>
                <c:pt idx="6">
                  <c:v>29.61</c:v>
                </c:pt>
                <c:pt idx="7">
                  <c:v>34.42</c:v>
                </c:pt>
                <c:pt idx="8">
                  <c:v>39</c:v>
                </c:pt>
                <c:pt idx="9">
                  <c:v>41.19</c:v>
                </c:pt>
                <c:pt idx="10">
                  <c:v>44.502600000000001</c:v>
                </c:pt>
                <c:pt idx="11">
                  <c:v>47.59</c:v>
                </c:pt>
              </c:numCache>
            </c:numRef>
          </c:val>
          <c:smooth val="0"/>
        </c:ser>
        <c:ser>
          <c:idx val="0"/>
          <c:order val="1"/>
          <c:tx>
            <c:strRef>
              <c:f>Quelldaten!$C$8</c:f>
              <c:strCache>
                <c:ptCount val="1"/>
                <c:pt idx="0">
                  <c:v>Fälle Frauen</c:v>
                </c:pt>
              </c:strCache>
            </c:strRef>
          </c:tx>
          <c:spPr>
            <a:ln w="25400">
              <a:solidFill>
                <a:srgbClr val="FFDB17"/>
              </a:solidFill>
              <a:prstDash val="solid"/>
            </a:ln>
          </c:spPr>
          <c:marker>
            <c:symbol val="circle"/>
            <c:size val="5"/>
            <c:spPr>
              <a:solidFill>
                <a:srgbClr val="FFDB17"/>
              </a:solidFill>
              <a:ln>
                <a:solidFill>
                  <a:srgbClr val="FFDB17"/>
                </a:solidFill>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Quelldaten!$A$9:$A$20</c:f>
              <c:numCache>
                <c:formatCode>0</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Quelldaten!$C$9:$C$20</c:f>
              <c:numCache>
                <c:formatCode>0.00</c:formatCode>
                <c:ptCount val="12"/>
                <c:pt idx="0" formatCode="#,##0.00">
                  <c:v>44.019463588346717</c:v>
                </c:pt>
                <c:pt idx="1">
                  <c:v>46.89</c:v>
                </c:pt>
                <c:pt idx="2">
                  <c:v>44.67</c:v>
                </c:pt>
                <c:pt idx="3">
                  <c:v>45.55</c:v>
                </c:pt>
                <c:pt idx="4">
                  <c:v>48.61</c:v>
                </c:pt>
                <c:pt idx="5">
                  <c:v>51.97</c:v>
                </c:pt>
                <c:pt idx="6">
                  <c:v>55.32</c:v>
                </c:pt>
                <c:pt idx="7">
                  <c:v>61.17</c:v>
                </c:pt>
                <c:pt idx="8">
                  <c:v>67.75</c:v>
                </c:pt>
                <c:pt idx="9">
                  <c:v>70.89</c:v>
                </c:pt>
                <c:pt idx="10">
                  <c:v>74.596300000000014</c:v>
                </c:pt>
                <c:pt idx="11">
                  <c:v>79.38</c:v>
                </c:pt>
              </c:numCache>
            </c:numRef>
          </c:val>
          <c:smooth val="0"/>
        </c:ser>
        <c:ser>
          <c:idx val="4"/>
          <c:order val="2"/>
          <c:tx>
            <c:strRef>
              <c:f>Quelldaten!$D$8</c:f>
              <c:strCache>
                <c:ptCount val="1"/>
                <c:pt idx="0">
                  <c:v>Fälle Gesamt</c:v>
                </c:pt>
              </c:strCache>
            </c:strRef>
          </c:tx>
          <c:spPr>
            <a:ln>
              <a:solidFill>
                <a:schemeClr val="tx1"/>
              </a:solidFill>
            </a:ln>
          </c:spPr>
          <c:marker>
            <c:symbol val="triangle"/>
            <c:size val="7"/>
            <c:spPr>
              <a:solidFill>
                <a:schemeClr val="tx1"/>
              </a:solidFill>
              <a:ln>
                <a:solidFill>
                  <a:schemeClr val="tx1"/>
                </a:solidFill>
              </a:ln>
            </c:spPr>
          </c:marker>
          <c:dLbls>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Quelldaten!$A$9:$A$20</c:f>
              <c:numCache>
                <c:formatCode>0</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Quelldaten!$D$9:$D$20</c:f>
              <c:numCache>
                <c:formatCode>0.00</c:formatCode>
                <c:ptCount val="12"/>
                <c:pt idx="0" formatCode="#,##0.00">
                  <c:v>32.472963637495297</c:v>
                </c:pt>
                <c:pt idx="1">
                  <c:v>34.42</c:v>
                </c:pt>
                <c:pt idx="2">
                  <c:v>33.14</c:v>
                </c:pt>
                <c:pt idx="3">
                  <c:v>33.68</c:v>
                </c:pt>
                <c:pt idx="4">
                  <c:v>35.82</c:v>
                </c:pt>
                <c:pt idx="5">
                  <c:v>38.380000000000003</c:v>
                </c:pt>
                <c:pt idx="6">
                  <c:v>40.840000000000003</c:v>
                </c:pt>
                <c:pt idx="7">
                  <c:v>46.17</c:v>
                </c:pt>
                <c:pt idx="8">
                  <c:v>51.65</c:v>
                </c:pt>
                <c:pt idx="9">
                  <c:v>54.11</c:v>
                </c:pt>
                <c:pt idx="10">
                  <c:v>57.688600000000001</c:v>
                </c:pt>
                <c:pt idx="11">
                  <c:v>61.56</c:v>
                </c:pt>
              </c:numCache>
            </c:numRef>
          </c:val>
          <c:smooth val="0"/>
        </c:ser>
        <c:dLbls>
          <c:showLegendKey val="0"/>
          <c:showVal val="0"/>
          <c:showCatName val="0"/>
          <c:showSerName val="0"/>
          <c:showPercent val="0"/>
          <c:showBubbleSize val="0"/>
        </c:dLbls>
        <c:marker val="1"/>
        <c:smooth val="0"/>
        <c:axId val="382187512"/>
        <c:axId val="382187904"/>
      </c:lineChart>
      <c:catAx>
        <c:axId val="382187120"/>
        <c:scaling>
          <c:orientation val="minMax"/>
        </c:scaling>
        <c:delete val="0"/>
        <c:axPos val="b"/>
        <c:title>
          <c:tx>
            <c:rich>
              <a:bodyPr/>
              <a:lstStyle/>
              <a:p>
                <a:pPr>
                  <a:defRPr/>
                </a:pPr>
                <a:r>
                  <a:rPr lang="en-US"/>
                  <a:t>Berichtsjahr</a:t>
                </a:r>
              </a:p>
            </c:rich>
          </c:tx>
          <c:layout/>
          <c:overlay val="0"/>
        </c:title>
        <c:numFmt formatCode="0" sourceLinked="1"/>
        <c:majorTickMark val="out"/>
        <c:minorTickMark val="none"/>
        <c:tickLblPos val="nextTo"/>
        <c:spPr>
          <a:ln w="12700">
            <a:solidFill>
              <a:srgbClr val="777777"/>
            </a:solidFill>
            <a:prstDash val="solid"/>
          </a:ln>
        </c:spPr>
        <c:txPr>
          <a:bodyPr rot="0" vert="horz"/>
          <a:lstStyle/>
          <a:p>
            <a:pPr>
              <a:defRPr/>
            </a:pPr>
            <a:endParaRPr lang="de-DE"/>
          </a:p>
        </c:txPr>
        <c:crossAx val="382189472"/>
        <c:crosses val="autoZero"/>
        <c:auto val="0"/>
        <c:lblAlgn val="ctr"/>
        <c:lblOffset val="100"/>
        <c:tickLblSkip val="1"/>
        <c:tickMarkSkip val="1"/>
        <c:noMultiLvlLbl val="0"/>
      </c:catAx>
      <c:valAx>
        <c:axId val="382189472"/>
        <c:scaling>
          <c:orientation val="minMax"/>
          <c:max val="3500"/>
        </c:scaling>
        <c:delete val="0"/>
        <c:axPos val="l"/>
        <c:title>
          <c:tx>
            <c:rich>
              <a:bodyPr rot="-5400000" vert="horz"/>
              <a:lstStyle/>
              <a:p>
                <a:pPr>
                  <a:defRPr/>
                </a:pPr>
                <a:r>
                  <a:rPr lang="en-US"/>
                  <a:t>AU-Tage je 1000 Mitglieder ohne Rentner</a:t>
                </a:r>
              </a:p>
            </c:rich>
          </c:tx>
          <c:layout/>
          <c:overlay val="0"/>
        </c:title>
        <c:numFmt formatCode="0" sourceLinked="0"/>
        <c:majorTickMark val="out"/>
        <c:minorTickMark val="none"/>
        <c:tickLblPos val="nextTo"/>
        <c:spPr>
          <a:ln w="3175">
            <a:solidFill>
              <a:srgbClr val="000000"/>
            </a:solidFill>
            <a:prstDash val="solid"/>
          </a:ln>
        </c:spPr>
        <c:txPr>
          <a:bodyPr rot="0" vert="horz"/>
          <a:lstStyle/>
          <a:p>
            <a:pPr>
              <a:defRPr/>
            </a:pPr>
            <a:endParaRPr lang="de-DE"/>
          </a:p>
        </c:txPr>
        <c:crossAx val="382187120"/>
        <c:crosses val="autoZero"/>
        <c:crossBetween val="between"/>
        <c:majorUnit val="500"/>
      </c:valAx>
      <c:catAx>
        <c:axId val="382187512"/>
        <c:scaling>
          <c:orientation val="minMax"/>
        </c:scaling>
        <c:delete val="1"/>
        <c:axPos val="b"/>
        <c:numFmt formatCode="0" sourceLinked="1"/>
        <c:majorTickMark val="out"/>
        <c:minorTickMark val="none"/>
        <c:tickLblPos val="nextTo"/>
        <c:crossAx val="382187904"/>
        <c:crosses val="autoZero"/>
        <c:auto val="0"/>
        <c:lblAlgn val="ctr"/>
        <c:lblOffset val="100"/>
        <c:noMultiLvlLbl val="0"/>
      </c:catAx>
      <c:valAx>
        <c:axId val="382187904"/>
        <c:scaling>
          <c:orientation val="minMax"/>
          <c:min val="0"/>
        </c:scaling>
        <c:delete val="0"/>
        <c:axPos val="r"/>
        <c:title>
          <c:tx>
            <c:rich>
              <a:bodyPr rot="-5400000" vert="horz"/>
              <a:lstStyle/>
              <a:p>
                <a:pPr>
                  <a:defRPr/>
                </a:pPr>
                <a:r>
                  <a:rPr lang="en-US"/>
                  <a:t>AU-Fälle je 1000 Mitglieder ohne Rentner</a:t>
                </a:r>
              </a:p>
            </c:rich>
          </c:tx>
          <c:layout/>
          <c:overlay val="0"/>
        </c:title>
        <c:numFmt formatCode="0" sourceLinked="0"/>
        <c:majorTickMark val="out"/>
        <c:minorTickMark val="none"/>
        <c:tickLblPos val="nextTo"/>
        <c:spPr>
          <a:ln w="3175">
            <a:solidFill>
              <a:srgbClr val="000000"/>
            </a:solidFill>
            <a:prstDash val="solid"/>
          </a:ln>
        </c:spPr>
        <c:txPr>
          <a:bodyPr rot="0" vert="horz"/>
          <a:lstStyle/>
          <a:p>
            <a:pPr>
              <a:defRPr/>
            </a:pPr>
            <a:endParaRPr lang="de-DE"/>
          </a:p>
        </c:txPr>
        <c:crossAx val="382187512"/>
        <c:crosses val="max"/>
        <c:crossBetween val="between"/>
      </c:valAx>
      <c:spPr>
        <a:solidFill>
          <a:srgbClr val="FFFFFF"/>
        </a:solidFill>
        <a:ln w="25400">
          <a:noFill/>
        </a:ln>
      </c:spPr>
    </c:plotArea>
    <c:legend>
      <c:legendPos val="b"/>
      <c:layout/>
      <c:overlay val="0"/>
    </c:legend>
    <c:plotVisOnly val="1"/>
    <c:dispBlanksAs val="gap"/>
    <c:showDLblsOverMax val="0"/>
  </c:chart>
  <c:spPr>
    <a:noFill/>
    <a:ln w="9525">
      <a:noFill/>
    </a:ln>
  </c:spPr>
  <c:txPr>
    <a:bodyPr/>
    <a:lstStyle/>
    <a:p>
      <a:pPr>
        <a:defRPr sz="800" b="0" i="0" u="none" strike="noStrike" baseline="0">
          <a:solidFill>
            <a:srgbClr val="5F5F5F"/>
          </a:solidFill>
          <a:latin typeface="+mj-lt"/>
          <a:ea typeface="Arial"/>
          <a:cs typeface="Aria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Tabelle1!$B$1</c:f>
              <c:strCache>
                <c:ptCount val="1"/>
                <c:pt idx="0">
                  <c:v>Datenreihe 1</c:v>
                </c:pt>
              </c:strCache>
            </c:strRef>
          </c:tx>
          <c:invertIfNegative val="0"/>
          <c:dPt>
            <c:idx val="0"/>
            <c:invertIfNegative val="0"/>
            <c:bubble3D val="0"/>
            <c:spPr>
              <a:solidFill>
                <a:srgbClr val="C00000"/>
              </a:solidFill>
            </c:spPr>
          </c:dPt>
          <c:dPt>
            <c:idx val="1"/>
            <c:invertIfNegative val="0"/>
            <c:bubble3D val="0"/>
            <c:spPr>
              <a:solidFill>
                <a:srgbClr val="DDDDDD"/>
              </a:solidFill>
            </c:spPr>
          </c:dPt>
          <c:dPt>
            <c:idx val="2"/>
            <c:invertIfNegative val="0"/>
            <c:bubble3D val="0"/>
            <c:spPr>
              <a:solidFill>
                <a:schemeClr val="bg1">
                  <a:lumMod val="65000"/>
                </a:schemeClr>
              </a:solidFill>
            </c:spPr>
          </c:dPt>
          <c:dPt>
            <c:idx val="3"/>
            <c:invertIfNegative val="0"/>
            <c:bubble3D val="0"/>
            <c:spPr>
              <a:solidFill>
                <a:schemeClr val="accent6"/>
              </a:solidFill>
            </c:spPr>
          </c:dPt>
          <c:dPt>
            <c:idx val="4"/>
            <c:invertIfNegative val="0"/>
            <c:bubble3D val="0"/>
            <c:spPr>
              <a:solidFill>
                <a:srgbClr val="FFCC00"/>
              </a:solidFill>
            </c:spPr>
          </c:dPt>
          <c:dPt>
            <c:idx val="5"/>
            <c:invertIfNegative val="0"/>
            <c:bubble3D val="0"/>
            <c:spPr>
              <a:solidFill>
                <a:srgbClr val="DDDDDD"/>
              </a:solidFill>
            </c:spPr>
          </c:dPt>
          <c:dPt>
            <c:idx val="6"/>
            <c:invertIfNegative val="0"/>
            <c:bubble3D val="0"/>
            <c:spPr>
              <a:solidFill>
                <a:schemeClr val="bg1">
                  <a:lumMod val="65000"/>
                </a:schemeClr>
              </a:solidFill>
            </c:spPr>
          </c:dPt>
          <c:dPt>
            <c:idx val="7"/>
            <c:invertIfNegative val="0"/>
            <c:bubble3D val="0"/>
            <c:spPr>
              <a:solidFill>
                <a:srgbClr val="FFCC00"/>
              </a:solidFill>
            </c:spPr>
          </c:dPt>
          <c:dPt>
            <c:idx val="8"/>
            <c:invertIfNegative val="0"/>
            <c:bubble3D val="0"/>
            <c:spPr>
              <a:solidFill>
                <a:schemeClr val="accent6"/>
              </a:solidFill>
            </c:spPr>
          </c:dPt>
          <c:dLbls>
            <c:spPr>
              <a:noFill/>
              <a:ln>
                <a:noFill/>
              </a:ln>
              <a:effectLst/>
            </c:spPr>
            <c:txPr>
              <a:bodyPr/>
              <a:lstStyle/>
              <a:p>
                <a:pPr>
                  <a:defRPr sz="900"/>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Tabelle1!$A$2:$A$10</c:f>
              <c:strCache>
                <c:ptCount val="9"/>
                <c:pt idx="0">
                  <c:v>Psychische Störungen</c:v>
                </c:pt>
                <c:pt idx="1">
                  <c:v>Neubildungen</c:v>
                </c:pt>
                <c:pt idx="2">
                  <c:v>Kreislaufsystem</c:v>
                </c:pt>
                <c:pt idx="3">
                  <c:v>Muskel-/Skelettsystem</c:v>
                </c:pt>
                <c:pt idx="4">
                  <c:v>Verletzungen/Vergiftungen</c:v>
                </c:pt>
                <c:pt idx="5">
                  <c:v>Atmungssystem</c:v>
                </c:pt>
                <c:pt idx="6">
                  <c:v>Verdauungssystem</c:v>
                </c:pt>
                <c:pt idx="7">
                  <c:v>Infektionen</c:v>
                </c:pt>
                <c:pt idx="8">
                  <c:v>Infektionen</c:v>
                </c:pt>
              </c:strCache>
            </c:strRef>
          </c:cat>
          <c:val>
            <c:numRef>
              <c:f>Tabelle1!$B$2:$B$10</c:f>
              <c:numCache>
                <c:formatCode>General</c:formatCode>
                <c:ptCount val="9"/>
                <c:pt idx="0">
                  <c:v>39.1</c:v>
                </c:pt>
                <c:pt idx="1">
                  <c:v>34.4</c:v>
                </c:pt>
                <c:pt idx="2">
                  <c:v>22.6</c:v>
                </c:pt>
                <c:pt idx="3">
                  <c:v>20.3</c:v>
                </c:pt>
                <c:pt idx="4">
                  <c:v>18.3</c:v>
                </c:pt>
                <c:pt idx="5">
                  <c:v>6.6</c:v>
                </c:pt>
                <c:pt idx="6">
                  <c:v>6.4</c:v>
                </c:pt>
                <c:pt idx="7">
                  <c:v>5.6</c:v>
                </c:pt>
                <c:pt idx="8">
                  <c:v>13.3</c:v>
                </c:pt>
              </c:numCache>
            </c:numRef>
          </c:val>
        </c:ser>
        <c:dLbls>
          <c:showLegendKey val="0"/>
          <c:showVal val="0"/>
          <c:showCatName val="0"/>
          <c:showSerName val="0"/>
          <c:showPercent val="0"/>
          <c:showBubbleSize val="0"/>
        </c:dLbls>
        <c:gapWidth val="109"/>
        <c:overlap val="-37"/>
        <c:axId val="382188688"/>
        <c:axId val="429193544"/>
      </c:barChart>
      <c:catAx>
        <c:axId val="382188688"/>
        <c:scaling>
          <c:orientation val="minMax"/>
        </c:scaling>
        <c:delete val="0"/>
        <c:axPos val="b"/>
        <c:numFmt formatCode="General" sourceLinked="0"/>
        <c:majorTickMark val="none"/>
        <c:minorTickMark val="none"/>
        <c:tickLblPos val="nextTo"/>
        <c:crossAx val="429193544"/>
        <c:crosses val="autoZero"/>
        <c:auto val="1"/>
        <c:lblAlgn val="ctr"/>
        <c:lblOffset val="100"/>
        <c:tickLblSkip val="1"/>
        <c:noMultiLvlLbl val="0"/>
      </c:catAx>
      <c:valAx>
        <c:axId val="429193544"/>
        <c:scaling>
          <c:orientation val="minMax"/>
        </c:scaling>
        <c:delete val="0"/>
        <c:axPos val="l"/>
        <c:majorGridlines>
          <c:spPr>
            <a:ln>
              <a:noFill/>
            </a:ln>
          </c:spPr>
        </c:majorGridlines>
        <c:minorGridlines>
          <c:spPr>
            <a:ln>
              <a:noFill/>
            </a:ln>
          </c:spPr>
        </c:minorGridlines>
        <c:title>
          <c:tx>
            <c:rich>
              <a:bodyPr/>
              <a:lstStyle/>
              <a:p>
                <a:pPr>
                  <a:defRPr>
                    <a:solidFill>
                      <a:srgbClr val="5F5F5F"/>
                    </a:solidFill>
                  </a:defRPr>
                </a:pPr>
                <a:r>
                  <a:rPr lang="de-DE">
                    <a:solidFill>
                      <a:srgbClr val="5F5F5F"/>
                    </a:solidFill>
                  </a:rPr>
                  <a:t>AU-Tage je Fall der Miitglieder ohne Rentner</a:t>
                </a:r>
              </a:p>
            </c:rich>
          </c:tx>
          <c:layout/>
          <c:overlay val="0"/>
        </c:title>
        <c:numFmt formatCode="General" sourceLinked="1"/>
        <c:majorTickMark val="out"/>
        <c:minorTickMark val="none"/>
        <c:tickLblPos val="nextTo"/>
        <c:crossAx val="382188688"/>
        <c:crosses val="autoZero"/>
        <c:crossBetween val="between"/>
      </c:valAx>
    </c:plotArea>
    <c:legend>
      <c:legendPos val="r"/>
      <c:layout/>
      <c:overlay val="0"/>
    </c:legend>
    <c:plotVisOnly val="1"/>
    <c:dispBlanksAs val="gap"/>
    <c:showDLblsOverMax val="0"/>
  </c:chart>
  <c:txPr>
    <a:bodyPr/>
    <a:lstStyle/>
    <a:p>
      <a:pPr>
        <a:defRPr sz="1000">
          <a:solidFill>
            <a:srgbClr val="5F5F5F"/>
          </a:solidFill>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0711223094146206E-2"/>
          <c:y val="1.048734863930175E-3"/>
          <c:w val="0.92150785536033097"/>
          <c:h val="0.71399459158720091"/>
        </c:manualLayout>
      </c:layout>
      <c:lineChart>
        <c:grouping val="standard"/>
        <c:varyColors val="0"/>
        <c:ser>
          <c:idx val="0"/>
          <c:order val="0"/>
          <c:tx>
            <c:strRef>
              <c:f>Tabelle1!$B$1</c:f>
              <c:strCache>
                <c:ptCount val="1"/>
                <c:pt idx="0">
                  <c:v>psychische Störungen
aufgrund von Frühberentung</c:v>
                </c:pt>
              </c:strCache>
            </c:strRef>
          </c:tx>
          <c:cat>
            <c:numRef>
              <c:f>Tabelle1!$A$2:$A$23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Tabelle1!$B$2:$B$23</c:f>
              <c:numCache>
                <c:formatCode>0.0</c:formatCode>
                <c:ptCount val="22"/>
                <c:pt idx="0">
                  <c:v>15.4</c:v>
                </c:pt>
                <c:pt idx="1">
                  <c:v>16.899999999999999</c:v>
                </c:pt>
                <c:pt idx="2">
                  <c:v>18.600000000000001</c:v>
                </c:pt>
                <c:pt idx="3">
                  <c:v>20.100000000000001</c:v>
                </c:pt>
                <c:pt idx="4">
                  <c:v>21</c:v>
                </c:pt>
                <c:pt idx="5">
                  <c:v>21.9</c:v>
                </c:pt>
                <c:pt idx="6">
                  <c:v>23.1</c:v>
                </c:pt>
                <c:pt idx="7">
                  <c:v>24.2</c:v>
                </c:pt>
                <c:pt idx="8">
                  <c:v>26.8</c:v>
                </c:pt>
                <c:pt idx="9">
                  <c:v>28.5</c:v>
                </c:pt>
                <c:pt idx="10">
                  <c:v>29.2</c:v>
                </c:pt>
                <c:pt idx="11">
                  <c:v>31.1</c:v>
                </c:pt>
                <c:pt idx="12">
                  <c:v>32.299999999999997</c:v>
                </c:pt>
                <c:pt idx="13">
                  <c:v>32.5</c:v>
                </c:pt>
                <c:pt idx="14">
                  <c:v>33.700000000000003</c:v>
                </c:pt>
                <c:pt idx="15">
                  <c:v>35.6</c:v>
                </c:pt>
                <c:pt idx="16">
                  <c:v>37.700000000000003</c:v>
                </c:pt>
                <c:pt idx="17">
                  <c:v>39.299999999999997</c:v>
                </c:pt>
                <c:pt idx="18">
                  <c:v>41</c:v>
                </c:pt>
                <c:pt idx="19">
                  <c:v>42.1</c:v>
                </c:pt>
                <c:pt idx="20">
                  <c:v>42.7</c:v>
                </c:pt>
                <c:pt idx="21">
                  <c:v>43.1</c:v>
                </c:pt>
              </c:numCache>
            </c:numRef>
          </c:val>
          <c:smooth val="0"/>
        </c:ser>
        <c:dLbls>
          <c:showLegendKey val="0"/>
          <c:showVal val="0"/>
          <c:showCatName val="0"/>
          <c:showSerName val="0"/>
          <c:showPercent val="0"/>
          <c:showBubbleSize val="0"/>
        </c:dLbls>
        <c:marker val="1"/>
        <c:smooth val="0"/>
        <c:axId val="429193152"/>
        <c:axId val="429191976"/>
      </c:lineChart>
      <c:catAx>
        <c:axId val="429193152"/>
        <c:scaling>
          <c:orientation val="minMax"/>
        </c:scaling>
        <c:delete val="1"/>
        <c:axPos val="b"/>
        <c:numFmt formatCode="General" sourceLinked="1"/>
        <c:majorTickMark val="none"/>
        <c:minorTickMark val="none"/>
        <c:tickLblPos val="nextTo"/>
        <c:crossAx val="429191976"/>
        <c:crosses val="autoZero"/>
        <c:auto val="1"/>
        <c:lblAlgn val="ctr"/>
        <c:lblOffset val="100"/>
        <c:noMultiLvlLbl val="0"/>
      </c:catAx>
      <c:valAx>
        <c:axId val="429191976"/>
        <c:scaling>
          <c:orientation val="minMax"/>
          <c:max val="45"/>
          <c:min val="0"/>
        </c:scaling>
        <c:delete val="1"/>
        <c:axPos val="l"/>
        <c:numFmt formatCode="0" sourceLinked="0"/>
        <c:majorTickMark val="none"/>
        <c:minorTickMark val="none"/>
        <c:tickLblPos val="nextTo"/>
        <c:crossAx val="429193152"/>
        <c:crosses val="autoZero"/>
        <c:crossBetween val="between"/>
        <c:majorUnit val="5"/>
        <c:minorUnit val="1"/>
      </c:valAx>
    </c:plotArea>
    <c:legend>
      <c:legendPos val="b"/>
      <c:legendEntry>
        <c:idx val="0"/>
        <c:txPr>
          <a:bodyPr/>
          <a:lstStyle/>
          <a:p>
            <a:pPr>
              <a:defRPr sz="1200">
                <a:solidFill>
                  <a:srgbClr val="777777"/>
                </a:solidFill>
              </a:defRPr>
            </a:pPr>
            <a:endParaRPr lang="de-DE"/>
          </a:p>
        </c:txPr>
      </c:legendEntry>
      <c:layout>
        <c:manualLayout>
          <c:xMode val="edge"/>
          <c:yMode val="edge"/>
          <c:x val="0.11088096261711779"/>
          <c:y val="0"/>
          <c:w val="0.42892431144014309"/>
          <c:h val="0.18115268220463884"/>
        </c:manualLayout>
      </c:layout>
      <c:overlay val="0"/>
      <c:txPr>
        <a:bodyPr/>
        <a:lstStyle/>
        <a:p>
          <a:pPr>
            <a:defRPr sz="1400">
              <a:solidFill>
                <a:srgbClr val="777777"/>
              </a:solidFill>
            </a:defRPr>
          </a:pPr>
          <a:endParaRPr lang="de-DE"/>
        </a:p>
      </c:txPr>
    </c:legend>
    <c:plotVisOnly val="1"/>
    <c:dispBlanksAs val="gap"/>
    <c:showDLblsOverMax val="0"/>
  </c:chart>
  <c:txPr>
    <a:bodyPr/>
    <a:lstStyle/>
    <a:p>
      <a:pPr>
        <a:defRPr sz="1800"/>
      </a:pPr>
      <a:endParaRPr lang="de-DE"/>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0.28224</cdr:x>
      <cdr:y>0.27338</cdr:y>
    </cdr:from>
    <cdr:to>
      <cdr:x>0.35279</cdr:x>
      <cdr:y>0.33451</cdr:y>
    </cdr:to>
    <cdr:sp macro="" textlink="">
      <cdr:nvSpPr>
        <cdr:cNvPr id="2" name="Textfeld 1"/>
        <cdr:cNvSpPr txBox="1"/>
      </cdr:nvSpPr>
      <cdr:spPr>
        <a:xfrm xmlns:a="http://schemas.openxmlformats.org/drawingml/2006/main">
          <a:off x="1800200" y="1207611"/>
          <a:ext cx="450050" cy="2700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0.79372</cdr:x>
      <cdr:y>0.08343</cdr:y>
    </cdr:from>
    <cdr:to>
      <cdr:x>0.8954</cdr:x>
      <cdr:y>0.14032</cdr:y>
    </cdr:to>
    <cdr:sp macro="" textlink="">
      <cdr:nvSpPr>
        <cdr:cNvPr id="2" name="Textfeld 8"/>
        <cdr:cNvSpPr txBox="1"/>
      </cdr:nvSpPr>
      <cdr:spPr>
        <a:xfrm xmlns:a="http://schemas.openxmlformats.org/drawingml/2006/main">
          <a:off x="6471660" y="361087"/>
          <a:ext cx="829073"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GB"/>
          </a:defPPr>
          <a:lvl1pPr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1pPr>
          <a:lvl2pPr marL="742950" indent="-28575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2pPr>
          <a:lvl3pPr marL="11430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3pPr>
          <a:lvl4pPr marL="16002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4pPr>
          <a:lvl5pPr marL="2057400" indent="-228600" algn="l" defTabSz="449263" rtl="0" fontAlgn="base">
            <a:spcBef>
              <a:spcPct val="0"/>
            </a:spcBef>
            <a:spcAft>
              <a:spcPct val="0"/>
            </a:spcAft>
            <a:defRPr kern="1200">
              <a:solidFill>
                <a:schemeClr val="bg1"/>
              </a:solidFill>
              <a:latin typeface="Arial" charset="0"/>
              <a:ea typeface="Lucida Sans Unicode" pitchFamily="34" charset="0"/>
              <a:cs typeface="Lucida Sans Unicode" pitchFamily="34" charset="0"/>
            </a:defRPr>
          </a:lvl5pPr>
          <a:lvl6pPr marL="2286000" algn="l" defTabSz="914400" rtl="0" eaLnBrk="1" latinLnBrk="0" hangingPunct="1">
            <a:defRPr kern="1200">
              <a:solidFill>
                <a:schemeClr val="bg1"/>
              </a:solidFill>
              <a:latin typeface="Arial" charset="0"/>
              <a:ea typeface="Lucida Sans Unicode" pitchFamily="34" charset="0"/>
              <a:cs typeface="Lucida Sans Unicode" pitchFamily="34" charset="0"/>
            </a:defRPr>
          </a:lvl6pPr>
          <a:lvl7pPr marL="2743200" algn="l" defTabSz="914400" rtl="0" eaLnBrk="1" latinLnBrk="0" hangingPunct="1">
            <a:defRPr kern="1200">
              <a:solidFill>
                <a:schemeClr val="bg1"/>
              </a:solidFill>
              <a:latin typeface="Arial" charset="0"/>
              <a:ea typeface="Lucida Sans Unicode" pitchFamily="34" charset="0"/>
              <a:cs typeface="Lucida Sans Unicode" pitchFamily="34" charset="0"/>
            </a:defRPr>
          </a:lvl7pPr>
          <a:lvl8pPr marL="3200400" algn="l" defTabSz="914400" rtl="0" eaLnBrk="1" latinLnBrk="0" hangingPunct="1">
            <a:defRPr kern="1200">
              <a:solidFill>
                <a:schemeClr val="bg1"/>
              </a:solidFill>
              <a:latin typeface="Arial" charset="0"/>
              <a:ea typeface="Lucida Sans Unicode" pitchFamily="34" charset="0"/>
              <a:cs typeface="Lucida Sans Unicode" pitchFamily="34" charset="0"/>
            </a:defRPr>
          </a:lvl8pPr>
          <a:lvl9pPr marL="3657600" algn="l" defTabSz="914400" rtl="0" eaLnBrk="1" latinLnBrk="0" hangingPunct="1">
            <a:defRPr kern="1200">
              <a:solidFill>
                <a:schemeClr val="bg1"/>
              </a:solidFill>
              <a:latin typeface="Arial" charset="0"/>
              <a:ea typeface="Lucida Sans Unicode" pitchFamily="34" charset="0"/>
              <a:cs typeface="Lucida Sans Unicode" pitchFamily="34" charset="0"/>
            </a:defRPr>
          </a:lvl9pPr>
        </a:lstStyle>
        <a:p xmlns:a="http://schemas.openxmlformats.org/drawingml/2006/main">
          <a:r>
            <a:rPr lang="de-DE" sz="1000" dirty="0" smtClean="0">
              <a:solidFill>
                <a:srgbClr val="5F5F5F"/>
              </a:solidFill>
              <a:latin typeface="+mn-lt"/>
            </a:rPr>
            <a:t>2010, </a:t>
          </a:r>
          <a:r>
            <a:rPr lang="de-DE" sz="1000" dirty="0">
              <a:solidFill>
                <a:srgbClr val="5F5F5F"/>
              </a:solidFill>
              <a:latin typeface="+mn-lt"/>
              <a:ea typeface="Tahoma" pitchFamily="34" charset="0"/>
              <a:cs typeface="Tahoma" pitchFamily="34" charset="0"/>
            </a:rPr>
            <a:t>39,3</a:t>
          </a:r>
          <a:r>
            <a:rPr lang="de-DE" sz="1000" dirty="0" smtClean="0">
              <a:solidFill>
                <a:srgbClr val="5F5F5F"/>
              </a:solidFill>
              <a:latin typeface="+mn-lt"/>
              <a:ea typeface="Tahoma" pitchFamily="34" charset="0"/>
              <a:cs typeface="Tahoma" pitchFamily="34" charset="0"/>
            </a:rPr>
            <a:t>%</a:t>
          </a:r>
          <a:endParaRPr lang="de-DE" sz="1000" dirty="0">
            <a:solidFill>
              <a:srgbClr val="5F5F5F"/>
            </a:solidFill>
            <a:latin typeface="+mn-lt"/>
            <a:ea typeface="Tahoma" pitchFamily="34" charset="0"/>
            <a:cs typeface="Tahoma" pitchFamily="34" charset="0"/>
          </a:endParaRPr>
        </a:p>
      </cdr:txBody>
    </cdr:sp>
  </cdr:relSizeAnchor>
  <cdr:relSizeAnchor xmlns:cdr="http://schemas.openxmlformats.org/drawingml/2006/chartDrawing">
    <cdr:from>
      <cdr:x>0.9388</cdr:x>
      <cdr:y>0.01284</cdr:y>
    </cdr:from>
    <cdr:to>
      <cdr:x>0.96146</cdr:x>
      <cdr:y>0.06262</cdr:y>
    </cdr:to>
    <cdr:sp macro="" textlink="">
      <cdr:nvSpPr>
        <cdr:cNvPr id="3" name="Textfeld 8"/>
        <cdr:cNvSpPr txBox="1"/>
      </cdr:nvSpPr>
      <cdr:spPr>
        <a:xfrm xmlns:a="http://schemas.openxmlformats.org/drawingml/2006/main">
          <a:off x="7654620" y="55569"/>
          <a:ext cx="184731" cy="215444"/>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de-DE" sz="800" b="0" dirty="0">
            <a:solidFill>
              <a:srgbClr val="5F5F5F"/>
            </a:solidFill>
            <a:latin typeface="+mj-lt"/>
            <a:ea typeface="Tahoma" pitchFamily="34" charset="0"/>
            <a:cs typeface="Tahom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AutoShape 1"/>
          <p:cNvSpPr>
            <a:spLocks noChangeArrowheads="1"/>
          </p:cNvSpPr>
          <p:nvPr/>
        </p:nvSpPr>
        <p:spPr bwMode="auto">
          <a:xfrm>
            <a:off x="0" y="0"/>
            <a:ext cx="6797675" cy="9926638"/>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lIns="91417" tIns="45707" rIns="91417" bIns="45707" anchor="ctr"/>
          <a:lstStyle/>
          <a:p>
            <a:pPr>
              <a:buClr>
                <a:srgbClr val="000000"/>
              </a:buClr>
              <a:buSzPct val="100000"/>
              <a:buFont typeface="Times New Roman" pitchFamily="18" charset="0"/>
              <a:buNone/>
            </a:pPr>
            <a:endParaRPr lang="de-DE"/>
          </a:p>
        </p:txBody>
      </p:sp>
      <p:sp>
        <p:nvSpPr>
          <p:cNvPr id="46083" name="Text Box 2"/>
          <p:cNvSpPr txBox="1">
            <a:spLocks noChangeArrowheads="1"/>
          </p:cNvSpPr>
          <p:nvPr/>
        </p:nvSpPr>
        <p:spPr bwMode="auto">
          <a:xfrm>
            <a:off x="1" y="0"/>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17" tIns="45707" rIns="91417" bIns="45707" anchor="ctr"/>
          <a:lstStyle/>
          <a:p>
            <a:pPr>
              <a:buClr>
                <a:srgbClr val="000000"/>
              </a:buClr>
              <a:buSzPct val="100000"/>
              <a:buFont typeface="Times New Roman" pitchFamily="18" charset="0"/>
              <a:buNone/>
            </a:pPr>
            <a:endParaRPr lang="de-DE"/>
          </a:p>
        </p:txBody>
      </p:sp>
      <p:sp>
        <p:nvSpPr>
          <p:cNvPr id="2051" name="Rectangle 3"/>
          <p:cNvSpPr>
            <a:spLocks noGrp="1" noChangeArrowheads="1"/>
          </p:cNvSpPr>
          <p:nvPr>
            <p:ph type="dt"/>
          </p:nvPr>
        </p:nvSpPr>
        <p:spPr bwMode="auto">
          <a:xfrm>
            <a:off x="3850294" y="0"/>
            <a:ext cx="2945862" cy="492714"/>
          </a:xfrm>
          <a:prstGeom prst="rect">
            <a:avLst/>
          </a:prstGeom>
          <a:noFill/>
          <a:ln w="9525">
            <a:noFill/>
            <a:round/>
            <a:headEnd/>
            <a:tailEnd/>
          </a:ln>
          <a:effectLst/>
        </p:spPr>
        <p:txBody>
          <a:bodyPr vert="horz" wrap="square" lIns="88177" tIns="44269" rIns="88177" bIns="44269" numCol="1" anchor="t" anchorCtr="0" compatLnSpc="1">
            <a:prstTxWarp prst="textNoShape">
              <a:avLst/>
            </a:prstTxWarp>
          </a:bodyPr>
          <a:lstStyle>
            <a:lvl1pPr algn="r">
              <a:buClrTx/>
              <a:buSzPct val="100000"/>
              <a:buFontTx/>
              <a:buNone/>
              <a:tabLst>
                <a:tab pos="0" algn="l"/>
                <a:tab pos="914165" algn="l"/>
                <a:tab pos="1828330" algn="l"/>
                <a:tab pos="2742494" algn="l"/>
                <a:tab pos="3656659" algn="l"/>
                <a:tab pos="4570824" algn="l"/>
                <a:tab pos="5484988" algn="l"/>
                <a:tab pos="6399154" algn="l"/>
                <a:tab pos="7313318" algn="l"/>
                <a:tab pos="8227483" algn="l"/>
                <a:tab pos="9141648" algn="l"/>
                <a:tab pos="10055812" algn="l"/>
              </a:tabLst>
              <a:defRPr sz="1300">
                <a:solidFill>
                  <a:srgbClr val="000000"/>
                </a:solidFill>
                <a:ea typeface="+mn-ea"/>
                <a:cs typeface="Lucida Sans Unicode" charset="0"/>
              </a:defRPr>
            </a:lvl1pPr>
          </a:lstStyle>
          <a:p>
            <a:pPr>
              <a:defRPr/>
            </a:pPr>
            <a:endParaRPr lang="de-DE"/>
          </a:p>
        </p:txBody>
      </p:sp>
      <p:sp>
        <p:nvSpPr>
          <p:cNvPr id="46085" name="Rectangle 4"/>
          <p:cNvSpPr>
            <a:spLocks noGrp="1" noRot="1" noChangeAspect="1" noChangeArrowheads="1"/>
          </p:cNvSpPr>
          <p:nvPr>
            <p:ph type="sldImg"/>
          </p:nvPr>
        </p:nvSpPr>
        <p:spPr bwMode="auto">
          <a:xfrm>
            <a:off x="919163" y="744538"/>
            <a:ext cx="4959350" cy="3721100"/>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p:nvPr>
        </p:nvSpPr>
        <p:spPr bwMode="auto">
          <a:xfrm>
            <a:off x="679464" y="4713113"/>
            <a:ext cx="5438748" cy="4463676"/>
          </a:xfrm>
          <a:prstGeom prst="rect">
            <a:avLst/>
          </a:prstGeom>
          <a:noFill/>
          <a:ln w="9525">
            <a:noFill/>
            <a:round/>
            <a:headEnd/>
            <a:tailEnd/>
          </a:ln>
          <a:effectLst/>
        </p:spPr>
        <p:txBody>
          <a:bodyPr vert="horz" wrap="square" lIns="88177" tIns="44269" rIns="88177" bIns="44269" numCol="1" anchor="t" anchorCtr="0" compatLnSpc="1">
            <a:prstTxWarp prst="textNoShape">
              <a:avLst/>
            </a:prstTxWarp>
          </a:bodyPr>
          <a:lstStyle/>
          <a:p>
            <a:pPr lvl="0"/>
            <a:endParaRPr lang="de-DE" noProof="0" smtClean="0"/>
          </a:p>
        </p:txBody>
      </p:sp>
      <p:sp>
        <p:nvSpPr>
          <p:cNvPr id="46087" name="Text Box 6"/>
          <p:cNvSpPr txBox="1">
            <a:spLocks noChangeArrowheads="1"/>
          </p:cNvSpPr>
          <p:nvPr/>
        </p:nvSpPr>
        <p:spPr bwMode="auto">
          <a:xfrm>
            <a:off x="1" y="9427766"/>
            <a:ext cx="2947382"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17" tIns="45707" rIns="91417" bIns="45707" anchor="ctr"/>
          <a:lstStyle/>
          <a:p>
            <a:pPr>
              <a:buClr>
                <a:srgbClr val="000000"/>
              </a:buClr>
              <a:buSzPct val="100000"/>
              <a:buFont typeface="Times New Roman" pitchFamily="18" charset="0"/>
              <a:buNone/>
            </a:pPr>
            <a:endParaRPr lang="de-DE"/>
          </a:p>
        </p:txBody>
      </p:sp>
      <p:sp>
        <p:nvSpPr>
          <p:cNvPr id="2055" name="Rectangle 7"/>
          <p:cNvSpPr>
            <a:spLocks noGrp="1" noChangeArrowheads="1"/>
          </p:cNvSpPr>
          <p:nvPr>
            <p:ph type="sldNum"/>
          </p:nvPr>
        </p:nvSpPr>
        <p:spPr bwMode="auto">
          <a:xfrm>
            <a:off x="3850294" y="9427765"/>
            <a:ext cx="2945862" cy="492714"/>
          </a:xfrm>
          <a:prstGeom prst="rect">
            <a:avLst/>
          </a:prstGeom>
          <a:noFill/>
          <a:ln w="9525">
            <a:noFill/>
            <a:round/>
            <a:headEnd/>
            <a:tailEnd/>
          </a:ln>
          <a:effectLst/>
        </p:spPr>
        <p:txBody>
          <a:bodyPr vert="horz" wrap="square" lIns="88177" tIns="44269" rIns="88177" bIns="44269" numCol="1" anchor="b" anchorCtr="0" compatLnSpc="1">
            <a:prstTxWarp prst="textNoShape">
              <a:avLst/>
            </a:prstTxWarp>
          </a:bodyPr>
          <a:lstStyle>
            <a:lvl1pPr algn="r">
              <a:buClrTx/>
              <a:buSzPct val="100000"/>
              <a:buFontTx/>
              <a:buNone/>
              <a:tabLst>
                <a:tab pos="0" algn="l"/>
                <a:tab pos="914165" algn="l"/>
                <a:tab pos="1828330" algn="l"/>
                <a:tab pos="2742494" algn="l"/>
                <a:tab pos="3656659" algn="l"/>
                <a:tab pos="4570824" algn="l"/>
                <a:tab pos="5484988" algn="l"/>
                <a:tab pos="6399154" algn="l"/>
                <a:tab pos="7313318" algn="l"/>
                <a:tab pos="8227483" algn="l"/>
                <a:tab pos="9141648" algn="l"/>
                <a:tab pos="10055812" algn="l"/>
              </a:tabLst>
              <a:defRPr sz="1300">
                <a:solidFill>
                  <a:srgbClr val="000000"/>
                </a:solidFill>
                <a:ea typeface="+mn-ea"/>
                <a:cs typeface="Lucida Sans Unicode" charset="0"/>
              </a:defRPr>
            </a:lvl1pPr>
          </a:lstStyle>
          <a:p>
            <a:pPr>
              <a:defRPr/>
            </a:pPr>
            <a:fld id="{69A8AB18-8F74-474E-B721-ACCE8A05C2D0}" type="slidenum">
              <a:rPr lang="de-DE"/>
              <a:pPr>
                <a:defRPr/>
              </a:pPr>
              <a:t>‹Nr.›</a:t>
            </a:fld>
            <a:endParaRPr lang="de-DE"/>
          </a:p>
        </p:txBody>
      </p:sp>
    </p:spTree>
    <p:extLst>
      <p:ext uri="{BB962C8B-B14F-4D97-AF65-F5344CB8AC3E}">
        <p14:creationId xmlns:p14="http://schemas.microsoft.com/office/powerpoint/2010/main" val="101679031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1pPr>
            <a:lvl2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2pPr>
            <a:lvl3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3pPr>
            <a:lvl4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4pPr>
            <a:lvl5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5pPr>
            <a:lvl6pPr marL="2426086" indent="-220553" defTabSz="433449" eaLnBrk="0" fontAlgn="base" hangingPunct="0">
              <a:spcBef>
                <a:spcPct val="0"/>
              </a:spcBef>
              <a:spcAft>
                <a:spcPct val="0"/>
              </a:spcAft>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6pPr>
            <a:lvl7pPr marL="2867193" indent="-220553" defTabSz="433449" eaLnBrk="0" fontAlgn="base" hangingPunct="0">
              <a:spcBef>
                <a:spcPct val="0"/>
              </a:spcBef>
              <a:spcAft>
                <a:spcPct val="0"/>
              </a:spcAft>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7pPr>
            <a:lvl8pPr marL="3308299" indent="-220553" defTabSz="433449" eaLnBrk="0" fontAlgn="base" hangingPunct="0">
              <a:spcBef>
                <a:spcPct val="0"/>
              </a:spcBef>
              <a:spcAft>
                <a:spcPct val="0"/>
              </a:spcAft>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8pPr>
            <a:lvl9pPr marL="3749406" indent="-220553" defTabSz="433449" eaLnBrk="0" fontAlgn="base" hangingPunct="0">
              <a:spcBef>
                <a:spcPct val="0"/>
              </a:spcBef>
              <a:spcAft>
                <a:spcPct val="0"/>
              </a:spcAft>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9pPr>
          </a:lstStyle>
          <a:p>
            <a:pPr eaLnBrk="1" hangingPunct="1"/>
            <a:fld id="{869A25B4-DC56-472D-A92A-6A1AEB93D533}" type="slidenum">
              <a:rPr lang="de-DE" smtClean="0">
                <a:solidFill>
                  <a:srgbClr val="000000"/>
                </a:solidFill>
              </a:rPr>
              <a:pPr eaLnBrk="1" hangingPunct="1"/>
              <a:t>1</a:t>
            </a:fld>
            <a:endParaRPr lang="de-DE" smtClean="0">
              <a:solidFill>
                <a:srgbClr val="000000"/>
              </a:solidFill>
            </a:endParaRPr>
          </a:p>
        </p:txBody>
      </p:sp>
      <p:sp>
        <p:nvSpPr>
          <p:cNvPr id="47107" name="Rectangle 1"/>
          <p:cNvSpPr>
            <a:spLocks noGrp="1" noRot="1" noChangeAspect="1" noChangeArrowheads="1" noTextEdit="1"/>
          </p:cNvSpPr>
          <p:nvPr>
            <p:ph type="sldImg"/>
          </p:nvPr>
        </p:nvSpPr>
        <p:spPr>
          <a:xfrm>
            <a:off x="919163" y="744538"/>
            <a:ext cx="4960937" cy="3722687"/>
          </a:xfrm>
          <a:solidFill>
            <a:srgbClr val="FFFFFF"/>
          </a:solidFill>
          <a:ln/>
        </p:spPr>
      </p:sp>
      <p:sp>
        <p:nvSpPr>
          <p:cNvPr id="47108" name="Rectangle 2"/>
          <p:cNvSpPr>
            <a:spLocks noGrp="1" noChangeArrowheads="1"/>
          </p:cNvSpPr>
          <p:nvPr>
            <p:ph type="body" idx="1"/>
          </p:nvPr>
        </p:nvSpPr>
        <p:spPr>
          <a:xfrm>
            <a:off x="679464" y="4713113"/>
            <a:ext cx="5440268" cy="44682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dirty="0" smtClean="0">
              <a:latin typeface="Times New Roman" pitchFamily="18" charset="0"/>
            </a:endParaRPr>
          </a:p>
        </p:txBody>
      </p:sp>
    </p:spTree>
    <p:extLst>
      <p:ext uri="{BB962C8B-B14F-4D97-AF65-F5344CB8AC3E}">
        <p14:creationId xmlns:p14="http://schemas.microsoft.com/office/powerpoint/2010/main" val="155582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10</a:t>
            </a:fld>
            <a:endParaRPr lang="de-DE"/>
          </a:p>
        </p:txBody>
      </p:sp>
    </p:spTree>
    <p:extLst>
      <p:ext uri="{BB962C8B-B14F-4D97-AF65-F5344CB8AC3E}">
        <p14:creationId xmlns:p14="http://schemas.microsoft.com/office/powerpoint/2010/main" val="3044514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11</a:t>
            </a:fld>
            <a:endParaRPr lang="de-DE"/>
          </a:p>
        </p:txBody>
      </p:sp>
    </p:spTree>
    <p:extLst>
      <p:ext uri="{BB962C8B-B14F-4D97-AF65-F5344CB8AC3E}">
        <p14:creationId xmlns:p14="http://schemas.microsoft.com/office/powerpoint/2010/main" val="1068425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12</a:t>
            </a:fld>
            <a:endParaRPr lang="de-DE"/>
          </a:p>
        </p:txBody>
      </p:sp>
    </p:spTree>
    <p:extLst>
      <p:ext uri="{BB962C8B-B14F-4D97-AF65-F5344CB8AC3E}">
        <p14:creationId xmlns:p14="http://schemas.microsoft.com/office/powerpoint/2010/main" val="548809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13</a:t>
            </a:fld>
            <a:endParaRPr lang="de-DE"/>
          </a:p>
        </p:txBody>
      </p:sp>
    </p:spTree>
    <p:extLst>
      <p:ext uri="{BB962C8B-B14F-4D97-AF65-F5344CB8AC3E}">
        <p14:creationId xmlns:p14="http://schemas.microsoft.com/office/powerpoint/2010/main" val="26958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14</a:t>
            </a:fld>
            <a:endParaRPr lang="de-DE"/>
          </a:p>
        </p:txBody>
      </p:sp>
    </p:spTree>
    <p:extLst>
      <p:ext uri="{BB962C8B-B14F-4D97-AF65-F5344CB8AC3E}">
        <p14:creationId xmlns:p14="http://schemas.microsoft.com/office/powerpoint/2010/main" val="3617328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Clr>
                <a:srgbClr val="FFCC00"/>
              </a:buClr>
            </a:pPr>
            <a:r>
              <a:rPr lang="de-DE" dirty="0">
                <a:solidFill>
                  <a:schemeClr val="tx1"/>
                </a:solidFill>
                <a:latin typeface="+mn-lt"/>
              </a:rPr>
              <a:t>55 Metaanalysen und systematische Reviews</a:t>
            </a:r>
          </a:p>
          <a:p>
            <a:pPr>
              <a:buClr>
                <a:srgbClr val="FFCC00"/>
              </a:buClr>
            </a:pPr>
            <a:r>
              <a:rPr lang="de-DE" dirty="0">
                <a:solidFill>
                  <a:schemeClr val="tx1"/>
                </a:solidFill>
                <a:latin typeface="+mn-lt"/>
              </a:rPr>
              <a:t>Bewertung der gefundenen </a:t>
            </a:r>
            <a:r>
              <a:rPr lang="de-DE" dirty="0" smtClean="0">
                <a:solidFill>
                  <a:schemeClr val="tx1"/>
                </a:solidFill>
                <a:latin typeface="+mn-lt"/>
              </a:rPr>
              <a:t>Zusammenhänge nach  folgendes </a:t>
            </a:r>
            <a:r>
              <a:rPr lang="de-DE" dirty="0">
                <a:solidFill>
                  <a:schemeClr val="tx1"/>
                </a:solidFill>
                <a:latin typeface="+mn-lt"/>
              </a:rPr>
              <a:t>Bewertungsschema: </a:t>
            </a:r>
            <a:endParaRPr lang="de-DE" dirty="0" smtClean="0">
              <a:solidFill>
                <a:schemeClr val="tx1"/>
              </a:solidFill>
              <a:latin typeface="+mn-lt"/>
            </a:endParaRPr>
          </a:p>
          <a:p>
            <a:pPr marL="803275" indent="-803275" rtl="0" eaLnBrk="1" fontAlgn="t" latinLnBrk="0" hangingPunct="1"/>
            <a:r>
              <a:rPr lang="de-DE" b="0" i="0" u="none" strike="noStrike" kern="1200" dirty="0" smtClean="0">
                <a:solidFill>
                  <a:srgbClr val="000000"/>
                </a:solidFill>
                <a:effectLst/>
                <a:latin typeface="+mn-lt"/>
              </a:rPr>
              <a:t>Ja +</a:t>
            </a:r>
            <a:r>
              <a:rPr lang="de-DE" b="0" i="0" u="none" strike="noStrike" kern="1200" baseline="0" dirty="0" smtClean="0">
                <a:solidFill>
                  <a:srgbClr val="000000"/>
                </a:solidFill>
                <a:effectLst/>
                <a:latin typeface="+mn-lt"/>
              </a:rPr>
              <a:t> 	</a:t>
            </a:r>
            <a:r>
              <a:rPr lang="de-DE" b="0" i="0" u="none" strike="noStrike" kern="1200" dirty="0" smtClean="0">
                <a:solidFill>
                  <a:srgbClr val="000000"/>
                </a:solidFill>
                <a:effectLst/>
                <a:latin typeface="+mn-lt"/>
              </a:rPr>
              <a:t>Zusammenhang belegt von mehreren, qualitativ guten Metaanalysen</a:t>
            </a:r>
          </a:p>
          <a:p>
            <a:pPr marL="803275" indent="-803275" rtl="0" eaLnBrk="1" fontAlgn="t" latinLnBrk="0" hangingPunct="1"/>
            <a:r>
              <a:rPr lang="de-DE" b="0" i="0" u="none" strike="noStrike" kern="1200" dirty="0" smtClean="0">
                <a:solidFill>
                  <a:srgbClr val="000000"/>
                </a:solidFill>
                <a:effectLst/>
                <a:latin typeface="+mn-lt"/>
              </a:rPr>
              <a:t>Ja	Zusammenhang von einer guten Metaanalyse belegt</a:t>
            </a:r>
          </a:p>
          <a:p>
            <a:pPr marL="803275" indent="-803275" rtl="0" eaLnBrk="1" fontAlgn="t" latinLnBrk="0" hangingPunct="1"/>
            <a:r>
              <a:rPr lang="de-DE" b="0" i="0" u="none" strike="noStrike" kern="1200" dirty="0" smtClean="0">
                <a:solidFill>
                  <a:srgbClr val="000000"/>
                </a:solidFill>
                <a:effectLst/>
                <a:latin typeface="+mn-lt"/>
              </a:rPr>
              <a:t>Nein	es liegen Metaanalysen vor, die keinen Zusammenhang finden; es liegen nur systematische Reviews vor,</a:t>
            </a:r>
            <a:r>
              <a:rPr lang="de-DE" b="0" i="0" u="none" strike="noStrike" kern="1200" baseline="0" dirty="0" smtClean="0">
                <a:solidFill>
                  <a:srgbClr val="000000"/>
                </a:solidFill>
                <a:effectLst/>
                <a:latin typeface="+mn-lt"/>
              </a:rPr>
              <a:t> die keinen Zusammenhang finden</a:t>
            </a:r>
            <a:r>
              <a:rPr lang="de-DE" b="0" i="0" u="none" strike="noStrike" kern="1200" dirty="0" smtClean="0">
                <a:solidFill>
                  <a:srgbClr val="000000"/>
                </a:solidFill>
                <a:effectLst/>
                <a:latin typeface="+mn-lt"/>
              </a:rPr>
              <a:t> </a:t>
            </a:r>
          </a:p>
          <a:p>
            <a:pPr marL="803275" indent="-803275" rtl="0" eaLnBrk="1" fontAlgn="t" latinLnBrk="0" hangingPunct="1"/>
            <a:r>
              <a:rPr lang="de-DE" b="0" i="0" u="none" strike="noStrike" kern="1200" dirty="0" smtClean="0">
                <a:solidFill>
                  <a:srgbClr val="000000"/>
                </a:solidFill>
                <a:effectLst/>
                <a:latin typeface="+mn-lt"/>
              </a:rPr>
              <a:t>Hinweis +	es liegen keine Metaanalysen vor, aber  mehrere systematische Reviews, die für einen Zusammenhang sprechen</a:t>
            </a:r>
          </a:p>
          <a:p>
            <a:pPr marL="803275" indent="-803275" rtl="0" eaLnBrk="1" fontAlgn="t" latinLnBrk="0" hangingPunct="1"/>
            <a:r>
              <a:rPr lang="de-DE" b="0" i="0" u="none" strike="noStrike" kern="1200" dirty="0" smtClean="0">
                <a:solidFill>
                  <a:srgbClr val="000000"/>
                </a:solidFill>
                <a:effectLst/>
                <a:latin typeface="+mn-lt"/>
              </a:rPr>
              <a:t>Hinweis	es liegen keine Metaanalysen vor, aber  ein systematischer Review, der für einen Zusammenhang spricht</a:t>
            </a:r>
          </a:p>
          <a:p>
            <a:pPr marL="803275" indent="-803275" rtl="0" eaLnBrk="1" fontAlgn="t" latinLnBrk="0" hangingPunct="1"/>
            <a:r>
              <a:rPr lang="de-DE" b="0" i="0" u="none" strike="noStrike" kern="1200" dirty="0" smtClean="0">
                <a:solidFill>
                  <a:srgbClr val="000000"/>
                </a:solidFill>
                <a:effectLst/>
                <a:latin typeface="+mn-lt"/>
              </a:rPr>
              <a:t>-	es liegen in ihren Ergebnissen widersprüchliche Metaanalysen  oder systematische Reviews vor</a:t>
            </a:r>
          </a:p>
          <a:p>
            <a:pPr>
              <a:buClr>
                <a:srgbClr val="FFCC00"/>
              </a:buClr>
            </a:pPr>
            <a:endParaRPr lang="de-DE" dirty="0" smtClean="0">
              <a:solidFill>
                <a:srgbClr val="777777"/>
              </a:solidFill>
              <a:latin typeface="+mn-lt"/>
            </a:endParaRPr>
          </a:p>
          <a:p>
            <a:pPr>
              <a:buClr>
                <a:srgbClr val="FFCC00"/>
              </a:buClr>
            </a:pPr>
            <a:r>
              <a:rPr lang="de-DE" b="1" dirty="0" smtClean="0">
                <a:solidFill>
                  <a:schemeClr val="tx1"/>
                </a:solidFill>
                <a:latin typeface="+mn-lt"/>
              </a:rPr>
              <a:t>Psychische Beeinträchtigungen: </a:t>
            </a:r>
            <a:r>
              <a:rPr lang="de-DE" dirty="0" smtClean="0">
                <a:solidFill>
                  <a:schemeClr val="tx1"/>
                </a:solidFill>
                <a:latin typeface="+mn-lt"/>
              </a:rPr>
              <a:t>M</a:t>
            </a:r>
            <a:r>
              <a:rPr lang="de-DE" dirty="0" smtClean="0">
                <a:solidFill>
                  <a:schemeClr val="tx1"/>
                </a:solidFill>
                <a:latin typeface="+mn-lt"/>
                <a:ea typeface="Cambria"/>
                <a:cs typeface="Times New Roman"/>
              </a:rPr>
              <a:t>anche </a:t>
            </a:r>
            <a:r>
              <a:rPr lang="de-DE" dirty="0">
                <a:solidFill>
                  <a:schemeClr val="tx1"/>
                </a:solidFill>
                <a:latin typeface="+mn-lt"/>
                <a:ea typeface="Cambria"/>
                <a:cs typeface="Times New Roman"/>
              </a:rPr>
              <a:t>Autoren haben versch. psychische Störungen in einer abhängigen Variablen „</a:t>
            </a:r>
            <a:r>
              <a:rPr lang="de-DE" dirty="0" err="1">
                <a:solidFill>
                  <a:schemeClr val="tx1"/>
                </a:solidFill>
                <a:latin typeface="+mn-lt"/>
                <a:ea typeface="Cambria"/>
                <a:cs typeface="Times New Roman"/>
              </a:rPr>
              <a:t>common</a:t>
            </a:r>
            <a:r>
              <a:rPr lang="de-DE" dirty="0">
                <a:solidFill>
                  <a:schemeClr val="tx1"/>
                </a:solidFill>
                <a:latin typeface="+mn-lt"/>
                <a:ea typeface="Cambria"/>
                <a:cs typeface="Times New Roman"/>
              </a:rPr>
              <a:t> mental </a:t>
            </a:r>
            <a:r>
              <a:rPr lang="de-DE" dirty="0" err="1">
                <a:solidFill>
                  <a:schemeClr val="tx1"/>
                </a:solidFill>
                <a:latin typeface="+mn-lt"/>
                <a:ea typeface="Cambria"/>
                <a:cs typeface="Times New Roman"/>
              </a:rPr>
              <a:t>disorders</a:t>
            </a:r>
            <a:r>
              <a:rPr lang="de-DE" dirty="0">
                <a:solidFill>
                  <a:schemeClr val="tx1"/>
                </a:solidFill>
                <a:latin typeface="+mn-lt"/>
                <a:ea typeface="Cambria"/>
                <a:cs typeface="Times New Roman"/>
              </a:rPr>
              <a:t>“ (psych. Beeinträchtigungen) </a:t>
            </a:r>
            <a:r>
              <a:rPr lang="de-DE" dirty="0" smtClean="0">
                <a:solidFill>
                  <a:schemeClr val="tx1"/>
                </a:solidFill>
                <a:latin typeface="+mn-lt"/>
                <a:ea typeface="Cambria"/>
                <a:cs typeface="Times New Roman"/>
              </a:rPr>
              <a:t>zusammengefasst.</a:t>
            </a:r>
            <a:endParaRPr lang="de-DE" dirty="0">
              <a:solidFill>
                <a:schemeClr val="tx1"/>
              </a:solidFill>
              <a:latin typeface="+mn-lt"/>
              <a:ea typeface="Cambria"/>
              <a:cs typeface="Times New Roman"/>
            </a:endParaRPr>
          </a:p>
          <a:p>
            <a:pPr>
              <a:buClr>
                <a:srgbClr val="FFCC00"/>
              </a:buClr>
            </a:pPr>
            <a:endParaRPr lang="de-DE" dirty="0">
              <a:solidFill>
                <a:srgbClr val="777777"/>
              </a:solidFill>
            </a:endParaRPr>
          </a:p>
          <a:p>
            <a:pPr marL="0" indent="0">
              <a:buFont typeface="Arial" charset="0"/>
              <a:buNone/>
            </a:pPr>
            <a:endParaRPr lang="de-DE" dirty="0" smtClean="0"/>
          </a:p>
          <a:p>
            <a:pPr marL="0" indent="0">
              <a:buFont typeface="Arial" charset="0"/>
              <a:buNone/>
            </a:pPr>
            <a:endParaRPr lang="de-DE" dirty="0" smtClean="0"/>
          </a:p>
          <a:p>
            <a:pPr marL="0" indent="0">
              <a:buFont typeface="Arial" charset="0"/>
              <a:buNone/>
            </a:pPr>
            <a:endParaRPr lang="de-DE" dirty="0" smtClean="0"/>
          </a:p>
          <a:p>
            <a:pPr marL="0" indent="0">
              <a:buFont typeface="Arial" charset="0"/>
              <a:buNone/>
            </a:pPr>
            <a:endParaRPr lang="de-DE" dirty="0"/>
          </a:p>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15</a:t>
            </a:fld>
            <a:endParaRPr lang="de-DE"/>
          </a:p>
        </p:txBody>
      </p:sp>
    </p:spTree>
    <p:extLst>
      <p:ext uri="{BB962C8B-B14F-4D97-AF65-F5344CB8AC3E}">
        <p14:creationId xmlns:p14="http://schemas.microsoft.com/office/powerpoint/2010/main" val="354274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spcAft>
                <a:spcPts val="0"/>
              </a:spcAft>
              <a:tabLst>
                <a:tab pos="720725"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b="1" dirty="0" err="1">
                <a:solidFill>
                  <a:schemeClr val="tx1"/>
                </a:solidFill>
                <a:latin typeface="+mj-lt"/>
              </a:rPr>
              <a:t>Bullying</a:t>
            </a:r>
            <a:r>
              <a:rPr lang="de-DE" b="1" dirty="0">
                <a:solidFill>
                  <a:schemeClr val="tx1"/>
                </a:solidFill>
                <a:latin typeface="+mj-lt"/>
              </a:rPr>
              <a:t>:    </a:t>
            </a:r>
            <a:endParaRPr lang="de-DE" b="1" dirty="0" smtClean="0">
              <a:solidFill>
                <a:schemeClr val="tx1"/>
              </a:solidFill>
              <a:latin typeface="+mj-lt"/>
            </a:endParaRPr>
          </a:p>
          <a:p>
            <a:pPr lvl="0">
              <a:spcAft>
                <a:spcPts val="0"/>
              </a:spcAft>
              <a:tabLst>
                <a:tab pos="720725"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b="1" dirty="0" smtClean="0">
                <a:solidFill>
                  <a:schemeClr val="tx1"/>
                </a:solidFill>
                <a:latin typeface="+mj-lt"/>
              </a:rPr>
              <a:t> </a:t>
            </a:r>
            <a:r>
              <a:rPr lang="de-DE" dirty="0">
                <a:solidFill>
                  <a:schemeClr val="tx1"/>
                </a:solidFill>
                <a:latin typeface="+mj-lt"/>
              </a:rPr>
              <a:t>Mobbing; sexuelle Übergriffe; aggressives Verhalten innerhalb des Kollegiums, von Vorgesetzten oder </a:t>
            </a:r>
            <a:r>
              <a:rPr lang="de-DE" dirty="0" smtClean="0">
                <a:solidFill>
                  <a:schemeClr val="tx1"/>
                </a:solidFill>
                <a:latin typeface="+mj-lt"/>
              </a:rPr>
              <a:t>Kunden</a:t>
            </a:r>
          </a:p>
          <a:p>
            <a:pPr lvl="0">
              <a:spcAft>
                <a:spcPts val="0"/>
              </a:spcAft>
              <a:tabLst>
                <a:tab pos="720725"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dirty="0">
                <a:solidFill>
                  <a:schemeClr val="tx1"/>
                </a:solidFill>
                <a:latin typeface="+mj-lt"/>
              </a:rPr>
              <a:t/>
            </a:r>
            <a:br>
              <a:rPr lang="de-DE" dirty="0">
                <a:solidFill>
                  <a:schemeClr val="tx1"/>
                </a:solidFill>
                <a:latin typeface="+mj-lt"/>
              </a:rPr>
            </a:br>
            <a:r>
              <a:rPr lang="de-DE" b="1" dirty="0">
                <a:solidFill>
                  <a:schemeClr val="tx1"/>
                </a:solidFill>
                <a:latin typeface="+mj-lt"/>
              </a:rPr>
              <a:t>Job </a:t>
            </a:r>
            <a:r>
              <a:rPr lang="de-DE" b="1" dirty="0" err="1">
                <a:solidFill>
                  <a:schemeClr val="tx1"/>
                </a:solidFill>
                <a:latin typeface="+mj-lt"/>
              </a:rPr>
              <a:t>strain</a:t>
            </a:r>
            <a:r>
              <a:rPr lang="de-DE" b="1" dirty="0">
                <a:solidFill>
                  <a:schemeClr val="tx1"/>
                </a:solidFill>
                <a:latin typeface="+mj-lt"/>
              </a:rPr>
              <a:t>:  </a:t>
            </a:r>
            <a:endParaRPr lang="de-DE" b="1" dirty="0" smtClean="0">
              <a:solidFill>
                <a:schemeClr val="tx1"/>
              </a:solidFill>
              <a:latin typeface="+mj-lt"/>
            </a:endParaRPr>
          </a:p>
          <a:p>
            <a:pPr lvl="0">
              <a:spcAft>
                <a:spcPts val="0"/>
              </a:spcAft>
              <a:tabLst>
                <a:tab pos="720725"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dirty="0" smtClean="0">
                <a:solidFill>
                  <a:schemeClr val="tx1"/>
                </a:solidFill>
                <a:latin typeface="+mj-lt"/>
              </a:rPr>
              <a:t>hohe </a:t>
            </a:r>
            <a:r>
              <a:rPr lang="de-DE" dirty="0">
                <a:solidFill>
                  <a:schemeClr val="tx1"/>
                </a:solidFill>
                <a:latin typeface="+mj-lt"/>
              </a:rPr>
              <a:t>Arbeitsintensität bei geringem </a:t>
            </a:r>
            <a:r>
              <a:rPr lang="de-DE" dirty="0" smtClean="0">
                <a:solidFill>
                  <a:schemeClr val="tx1"/>
                </a:solidFill>
                <a:latin typeface="+mj-lt"/>
              </a:rPr>
              <a:t>Handlungsspielraum</a:t>
            </a:r>
          </a:p>
          <a:p>
            <a:pPr lvl="0">
              <a:spcAft>
                <a:spcPts val="0"/>
              </a:spcAft>
              <a:tabLst>
                <a:tab pos="720725"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dirty="0">
              <a:solidFill>
                <a:schemeClr val="tx1"/>
              </a:solidFill>
              <a:latin typeface="+mj-lt"/>
            </a:endParaRPr>
          </a:p>
          <a:p>
            <a:pPr lvl="0">
              <a:spcAft>
                <a:spcPts val="0"/>
              </a:spcAft>
              <a:tabLst>
                <a:tab pos="720725"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b="1" dirty="0">
                <a:solidFill>
                  <a:schemeClr val="tx1"/>
                </a:solidFill>
                <a:latin typeface="+mj-lt"/>
              </a:rPr>
              <a:t>Iso </a:t>
            </a:r>
            <a:r>
              <a:rPr lang="de-DE" b="1" dirty="0" err="1">
                <a:solidFill>
                  <a:schemeClr val="tx1"/>
                </a:solidFill>
                <a:latin typeface="+mj-lt"/>
              </a:rPr>
              <a:t>strain</a:t>
            </a:r>
            <a:r>
              <a:rPr lang="de-DE" b="1" dirty="0">
                <a:solidFill>
                  <a:schemeClr val="tx1"/>
                </a:solidFill>
                <a:latin typeface="+mj-lt"/>
              </a:rPr>
              <a:t>:   </a:t>
            </a:r>
            <a:endParaRPr lang="de-DE" b="1" dirty="0" smtClean="0">
              <a:solidFill>
                <a:schemeClr val="tx1"/>
              </a:solidFill>
              <a:latin typeface="+mj-lt"/>
            </a:endParaRPr>
          </a:p>
          <a:p>
            <a:pPr lvl="0">
              <a:spcAft>
                <a:spcPts val="0"/>
              </a:spcAft>
              <a:tabLst>
                <a:tab pos="720725"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dirty="0" smtClean="0">
                <a:solidFill>
                  <a:schemeClr val="tx1"/>
                </a:solidFill>
                <a:latin typeface="+mj-lt"/>
              </a:rPr>
              <a:t>hohe </a:t>
            </a:r>
            <a:r>
              <a:rPr lang="de-DE" dirty="0">
                <a:solidFill>
                  <a:schemeClr val="tx1"/>
                </a:solidFill>
                <a:latin typeface="+mj-lt"/>
              </a:rPr>
              <a:t>Arbeitsintensität bei geringem Handlungsspielraum bei geringer sozialer </a:t>
            </a:r>
            <a:r>
              <a:rPr lang="de-DE" dirty="0" smtClean="0">
                <a:solidFill>
                  <a:schemeClr val="tx1"/>
                </a:solidFill>
                <a:latin typeface="+mj-lt"/>
              </a:rPr>
              <a:t>Unterstützung</a:t>
            </a:r>
          </a:p>
          <a:p>
            <a:pPr lvl="0">
              <a:spcAft>
                <a:spcPts val="0"/>
              </a:spcAft>
              <a:tabLst>
                <a:tab pos="720725"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dirty="0">
              <a:solidFill>
                <a:schemeClr val="tx1"/>
              </a:solidFill>
              <a:latin typeface="+mj-lt"/>
            </a:endParaRPr>
          </a:p>
          <a:p>
            <a:r>
              <a:rPr lang="de-DE" b="1" dirty="0" err="1">
                <a:solidFill>
                  <a:schemeClr val="tx1"/>
                </a:solidFill>
                <a:latin typeface="+mj-lt"/>
              </a:rPr>
              <a:t>Efford-Reward-Imbalance</a:t>
            </a:r>
            <a:r>
              <a:rPr lang="de-DE" b="1" dirty="0" smtClean="0">
                <a:solidFill>
                  <a:schemeClr val="tx1"/>
                </a:solidFill>
                <a:latin typeface="+mj-lt"/>
              </a:rPr>
              <a:t>:</a:t>
            </a:r>
          </a:p>
          <a:p>
            <a:r>
              <a:rPr lang="de-DE" dirty="0" smtClean="0">
                <a:solidFill>
                  <a:schemeClr val="tx1"/>
                </a:solidFill>
                <a:latin typeface="+mj-lt"/>
              </a:rPr>
              <a:t>Ungleichgewicht </a:t>
            </a:r>
            <a:r>
              <a:rPr lang="de-DE" dirty="0">
                <a:solidFill>
                  <a:schemeClr val="tx1"/>
                </a:solidFill>
                <a:latin typeface="+mj-lt"/>
              </a:rPr>
              <a:t>zwischen erlebter Leistung und dafür erhaltener Belohnung/Wertschätzung</a:t>
            </a:r>
            <a:endParaRPr lang="de-DE" b="1" dirty="0">
              <a:solidFill>
                <a:schemeClr val="tx1"/>
              </a:solidFill>
              <a:latin typeface="+mj-lt"/>
            </a:endParaRPr>
          </a:p>
          <a:p>
            <a:pPr lvl="0">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dirty="0">
              <a:solidFill>
                <a:srgbClr val="FF0000"/>
              </a:solidFill>
            </a:endParaRPr>
          </a:p>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16</a:t>
            </a:fld>
            <a:endParaRPr lang="de-DE"/>
          </a:p>
        </p:txBody>
      </p:sp>
    </p:spTree>
    <p:extLst>
      <p:ext uri="{BB962C8B-B14F-4D97-AF65-F5344CB8AC3E}">
        <p14:creationId xmlns:p14="http://schemas.microsoft.com/office/powerpoint/2010/main" val="147746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17</a:t>
            </a:fld>
            <a:endParaRPr lang="de-DE"/>
          </a:p>
        </p:txBody>
      </p:sp>
    </p:spTree>
    <p:extLst>
      <p:ext uri="{BB962C8B-B14F-4D97-AF65-F5344CB8AC3E}">
        <p14:creationId xmlns:p14="http://schemas.microsoft.com/office/powerpoint/2010/main" val="599134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18</a:t>
            </a:fld>
            <a:endParaRPr lang="de-DE"/>
          </a:p>
        </p:txBody>
      </p:sp>
    </p:spTree>
    <p:extLst>
      <p:ext uri="{BB962C8B-B14F-4D97-AF65-F5344CB8AC3E}">
        <p14:creationId xmlns:p14="http://schemas.microsoft.com/office/powerpoint/2010/main" val="1617877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lienbildplatzhalter 1"/>
          <p:cNvSpPr>
            <a:spLocks noGrp="1" noRot="1" noChangeAspect="1" noTextEdit="1"/>
          </p:cNvSpPr>
          <p:nvPr>
            <p:ph type="sldImg"/>
          </p:nvPr>
        </p:nvSpPr>
        <p:spPr bwMode="auto">
          <a:xfrm>
            <a:off x="9175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z="1000" dirty="0">
              <a:latin typeface="Arial" pitchFamily="34" charset="0"/>
              <a:cs typeface="Arial" pitchFamily="34" charset="0"/>
            </a:endParaRPr>
          </a:p>
        </p:txBody>
      </p:sp>
      <p:sp>
        <p:nvSpPr>
          <p:cNvPr id="583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6F7878"/>
                </a:solidFill>
                <a:latin typeface="Tahoma" pitchFamily="34" charset="0"/>
                <a:ea typeface="MS PGothic" pitchFamily="34" charset="-128"/>
              </a:defRPr>
            </a:lvl1pPr>
            <a:lvl2pPr marL="742889" indent="-285726" eaLnBrk="0" hangingPunct="0">
              <a:defRPr sz="2400" b="1">
                <a:solidFill>
                  <a:srgbClr val="6F7878"/>
                </a:solidFill>
                <a:latin typeface="Tahoma" pitchFamily="34" charset="0"/>
                <a:ea typeface="MS PGothic" pitchFamily="34" charset="-128"/>
              </a:defRPr>
            </a:lvl2pPr>
            <a:lvl3pPr marL="1142907" indent="-228581" eaLnBrk="0" hangingPunct="0">
              <a:defRPr sz="2400" b="1">
                <a:solidFill>
                  <a:srgbClr val="6F7878"/>
                </a:solidFill>
                <a:latin typeface="Tahoma" pitchFamily="34" charset="0"/>
                <a:ea typeface="MS PGothic" pitchFamily="34" charset="-128"/>
              </a:defRPr>
            </a:lvl3pPr>
            <a:lvl4pPr marL="1600070" indent="-228581" eaLnBrk="0" hangingPunct="0">
              <a:defRPr sz="2400" b="1">
                <a:solidFill>
                  <a:srgbClr val="6F7878"/>
                </a:solidFill>
                <a:latin typeface="Tahoma" pitchFamily="34" charset="0"/>
                <a:ea typeface="MS PGothic" pitchFamily="34" charset="-128"/>
              </a:defRPr>
            </a:lvl4pPr>
            <a:lvl5pPr marL="2057232" indent="-228581" eaLnBrk="0" hangingPunct="0">
              <a:defRPr sz="2400" b="1">
                <a:solidFill>
                  <a:srgbClr val="6F7878"/>
                </a:solidFill>
                <a:latin typeface="Tahoma" pitchFamily="34" charset="0"/>
                <a:ea typeface="MS PGothic" pitchFamily="34" charset="-128"/>
              </a:defRPr>
            </a:lvl5pPr>
            <a:lvl6pPr marL="2514395" indent="-228581" defTabSz="457163" eaLnBrk="0" fontAlgn="base" hangingPunct="0">
              <a:spcBef>
                <a:spcPct val="0"/>
              </a:spcBef>
              <a:spcAft>
                <a:spcPct val="0"/>
              </a:spcAft>
              <a:defRPr sz="2400" b="1">
                <a:solidFill>
                  <a:srgbClr val="6F7878"/>
                </a:solidFill>
                <a:latin typeface="Tahoma" pitchFamily="34" charset="0"/>
                <a:ea typeface="MS PGothic" pitchFamily="34" charset="-128"/>
              </a:defRPr>
            </a:lvl6pPr>
            <a:lvl7pPr marL="2971559" indent="-228581" defTabSz="457163" eaLnBrk="0" fontAlgn="base" hangingPunct="0">
              <a:spcBef>
                <a:spcPct val="0"/>
              </a:spcBef>
              <a:spcAft>
                <a:spcPct val="0"/>
              </a:spcAft>
              <a:defRPr sz="2400" b="1">
                <a:solidFill>
                  <a:srgbClr val="6F7878"/>
                </a:solidFill>
                <a:latin typeface="Tahoma" pitchFamily="34" charset="0"/>
                <a:ea typeface="MS PGothic" pitchFamily="34" charset="-128"/>
              </a:defRPr>
            </a:lvl7pPr>
            <a:lvl8pPr marL="3428722" indent="-228581" defTabSz="457163" eaLnBrk="0" fontAlgn="base" hangingPunct="0">
              <a:spcBef>
                <a:spcPct val="0"/>
              </a:spcBef>
              <a:spcAft>
                <a:spcPct val="0"/>
              </a:spcAft>
              <a:defRPr sz="2400" b="1">
                <a:solidFill>
                  <a:srgbClr val="6F7878"/>
                </a:solidFill>
                <a:latin typeface="Tahoma" pitchFamily="34" charset="0"/>
                <a:ea typeface="MS PGothic" pitchFamily="34" charset="-128"/>
              </a:defRPr>
            </a:lvl8pPr>
            <a:lvl9pPr marL="3885884" indent="-228581" defTabSz="457163" eaLnBrk="0" fontAlgn="base" hangingPunct="0">
              <a:spcBef>
                <a:spcPct val="0"/>
              </a:spcBef>
              <a:spcAft>
                <a:spcPct val="0"/>
              </a:spcAft>
              <a:defRPr sz="2400" b="1">
                <a:solidFill>
                  <a:srgbClr val="6F7878"/>
                </a:solidFill>
                <a:latin typeface="Tahoma" pitchFamily="34" charset="0"/>
                <a:ea typeface="MS PGothic" pitchFamily="34" charset="-128"/>
              </a:defRPr>
            </a:lvl9pPr>
          </a:lstStyle>
          <a:p>
            <a:pPr eaLnBrk="1" hangingPunct="1"/>
            <a:fld id="{086895B7-B2D5-4799-A581-7B2D3087741F}" type="slidenum">
              <a:rPr lang="de-DE" sz="1300" b="0">
                <a:solidFill>
                  <a:schemeClr val="tx1"/>
                </a:solidFill>
                <a:latin typeface="Calibri" pitchFamily="34" charset="0"/>
              </a:rPr>
              <a:pPr eaLnBrk="1" hangingPunct="1"/>
              <a:t>19</a:t>
            </a:fld>
            <a:endParaRPr lang="de-DE" sz="1300" b="0">
              <a:solidFill>
                <a:schemeClr val="tx1"/>
              </a:solidFill>
              <a:latin typeface="Calibri" pitchFamily="34" charset="0"/>
            </a:endParaRPr>
          </a:p>
        </p:txBody>
      </p:sp>
    </p:spTree>
    <p:extLst>
      <p:ext uri="{BB962C8B-B14F-4D97-AF65-F5344CB8AC3E}">
        <p14:creationId xmlns:p14="http://schemas.microsoft.com/office/powerpoint/2010/main" val="339910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a:t>
            </a:fld>
            <a:endParaRPr lang="de-DE"/>
          </a:p>
        </p:txBody>
      </p:sp>
    </p:spTree>
    <p:extLst>
      <p:ext uri="{BB962C8B-B14F-4D97-AF65-F5344CB8AC3E}">
        <p14:creationId xmlns:p14="http://schemas.microsoft.com/office/powerpoint/2010/main" val="132698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20</a:t>
            </a:fld>
            <a:endParaRPr lang="de-DE"/>
          </a:p>
        </p:txBody>
      </p:sp>
    </p:spTree>
    <p:extLst>
      <p:ext uri="{BB962C8B-B14F-4D97-AF65-F5344CB8AC3E}">
        <p14:creationId xmlns:p14="http://schemas.microsoft.com/office/powerpoint/2010/main" val="2724942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75692" indent="-275692">
              <a:spcAft>
                <a:spcPts val="579"/>
              </a:spcAft>
              <a:buClr>
                <a:srgbClr val="FFCC00"/>
              </a:buClr>
              <a:buFont typeface="Arial" pitchFamily="34" charset="0"/>
              <a:buChar char="•"/>
              <a:tabLst>
                <a:tab pos="349209" algn="l"/>
              </a:tabLst>
            </a:pPr>
            <a:r>
              <a:rPr lang="de-DE" b="1" dirty="0">
                <a:solidFill>
                  <a:srgbClr val="777777"/>
                </a:solidFill>
              </a:rPr>
              <a:t>Fehlbelastungen erkennen</a:t>
            </a:r>
            <a:br>
              <a:rPr lang="de-DE" b="1" dirty="0">
                <a:solidFill>
                  <a:srgbClr val="777777"/>
                </a:solidFill>
              </a:rPr>
            </a:br>
            <a:r>
              <a:rPr lang="de-DE" dirty="0">
                <a:solidFill>
                  <a:srgbClr val="777777"/>
                </a:solidFill>
              </a:rPr>
              <a:t>Gezielt handeln können Sie erst dann, wenn Sie wissen, wo der Schuh eigentlich drückt.  Gefährdungsanalysen, arbeitsmedizinische Daten, Mitarbeiterbefragungen sowie Gesundheitsberichte der Krankenkassen oder Gesundheitszirkel können hier Anhaltspunkte liefern.</a:t>
            </a:r>
          </a:p>
          <a:p>
            <a:pPr marL="275692" indent="-275692">
              <a:spcAft>
                <a:spcPts val="579"/>
              </a:spcAft>
              <a:buClr>
                <a:srgbClr val="FFCC00"/>
              </a:buClr>
              <a:buFont typeface="Arial" pitchFamily="34" charset="0"/>
              <a:buChar char="•"/>
              <a:tabLst>
                <a:tab pos="349209" algn="l"/>
              </a:tabLst>
            </a:pPr>
            <a:r>
              <a:rPr lang="de-DE" b="1" dirty="0">
                <a:solidFill>
                  <a:srgbClr val="777777"/>
                </a:solidFill>
                <a:cs typeface="Lucida Sans Unicode" charset="0"/>
              </a:rPr>
              <a:t>Personalpolitik überdenken</a:t>
            </a:r>
            <a:br>
              <a:rPr lang="de-DE" b="1" dirty="0">
                <a:solidFill>
                  <a:srgbClr val="777777"/>
                </a:solidFill>
                <a:cs typeface="Lucida Sans Unicode" charset="0"/>
              </a:rPr>
            </a:br>
            <a:r>
              <a:rPr lang="de-DE" dirty="0">
                <a:solidFill>
                  <a:srgbClr val="777777"/>
                </a:solidFill>
              </a:rPr>
              <a:t>Besonders Führungskräfte sollten sorgfältig ausgewählt werden – nicht nur im Hinblick auf ihre Fachkompetenz: Das Führungs- und das Sozialverhalten sollten ebenfalls als ernst zu nehmende Kriterien verstanden werden. Außerdem kann eine insgesamt zu knappe Personalbesetzung zu dauerhafter Überbeanspruchung des Teams führen: Wenn Beschäftigte ständig am Rande ihres Leistungsvermögens arbeiten und zahlreiche Überstunden anfallen, ist auf Dauer mit negativen Konsequenzen zu rechnen.</a:t>
            </a:r>
            <a:endParaRPr lang="de-DE" dirty="0">
              <a:solidFill>
                <a:srgbClr val="777777"/>
              </a:solidFill>
              <a:cs typeface="Lucida Sans Unicode" charset="0"/>
            </a:endParaRPr>
          </a:p>
          <a:p>
            <a:pPr marL="275692" indent="-275692">
              <a:buClr>
                <a:srgbClr val="FFCC00"/>
              </a:buClr>
              <a:buFont typeface="Arial" pitchFamily="34" charset="0"/>
              <a:buChar char="•"/>
              <a:tabLst>
                <a:tab pos="349209" algn="l"/>
              </a:tabLst>
              <a:defRPr/>
            </a:pPr>
            <a:r>
              <a:rPr lang="de-DE" b="1" dirty="0">
                <a:solidFill>
                  <a:srgbClr val="777777"/>
                </a:solidFill>
                <a:cs typeface="Lucida Sans Unicode" charset="0"/>
              </a:rPr>
              <a:t>Arbeitsorganisation hinterfragen</a:t>
            </a:r>
            <a:br>
              <a:rPr lang="de-DE" b="1" dirty="0">
                <a:solidFill>
                  <a:srgbClr val="777777"/>
                </a:solidFill>
                <a:cs typeface="Lucida Sans Unicode" charset="0"/>
              </a:rPr>
            </a:br>
            <a:r>
              <a:rPr lang="de-DE" dirty="0">
                <a:solidFill>
                  <a:srgbClr val="777777"/>
                </a:solidFill>
                <a:cs typeface="Lucida Sans Unicode" charset="0"/>
              </a:rPr>
              <a:t>Manchmal hilft es schon, die Arbeitsorganisation zu verbessern: Bereits die Neuregelung von Telefondiensten oder die </a:t>
            </a:r>
            <a:r>
              <a:rPr lang="de-DE" dirty="0">
                <a:solidFill>
                  <a:srgbClr val="777777"/>
                </a:solidFill>
              </a:rPr>
              <a:t>Verbesserung des Informationsmanagements können arbeitsbedingten Stress vermindern.</a:t>
            </a:r>
          </a:p>
          <a:p>
            <a:pPr marL="275692" indent="-275692">
              <a:spcBef>
                <a:spcPts val="579"/>
              </a:spcBef>
              <a:buClr>
                <a:srgbClr val="FFCC00"/>
              </a:buClr>
              <a:buFont typeface="Arial" pitchFamily="34" charset="0"/>
              <a:buChar char="•"/>
              <a:tabLst>
                <a:tab pos="349209" algn="l"/>
              </a:tabLst>
              <a:defRPr/>
            </a:pPr>
            <a:r>
              <a:rPr lang="de-DE" b="1" dirty="0">
                <a:solidFill>
                  <a:srgbClr val="777777"/>
                </a:solidFill>
                <a:cs typeface="Lucida Sans Unicode" charset="0"/>
              </a:rPr>
              <a:t>Beschäftigte einbinden, für Beteiligung und Akzeptanz sorgen </a:t>
            </a:r>
            <a:br>
              <a:rPr lang="de-DE" b="1" dirty="0">
                <a:solidFill>
                  <a:srgbClr val="777777"/>
                </a:solidFill>
                <a:cs typeface="Lucida Sans Unicode" charset="0"/>
              </a:rPr>
            </a:br>
            <a:r>
              <a:rPr lang="de-DE" dirty="0">
                <a:solidFill>
                  <a:srgbClr val="777777"/>
                </a:solidFill>
                <a:cs typeface="Lucida Sans Unicode" charset="0"/>
              </a:rPr>
              <a:t>Bergen Sie Ideenschätze, indem Sie Beschäftigten ermöglichen</a:t>
            </a:r>
            <a:r>
              <a:rPr lang="de-DE" dirty="0">
                <a:solidFill>
                  <a:srgbClr val="777777"/>
                </a:solidFill>
              </a:rPr>
              <a:t>, sich mit eigenen Vorschlägen bei der Verbesserung der Arbeitsbedingungen einzubringen. Derartige Ansätze sollten allerdings immer geprüft und systematisch weiterverfolgt werden, z.B. durch Gesundheitszirkel, Ideenmanagement oder betriebliches Vorschlagswesen.</a:t>
            </a:r>
          </a:p>
          <a:p>
            <a:pPr marL="275692" indent="-275692">
              <a:spcBef>
                <a:spcPts val="579"/>
              </a:spcBef>
              <a:buClr>
                <a:srgbClr val="FFCC00"/>
              </a:buClr>
              <a:buFont typeface="Arial" pitchFamily="34" charset="0"/>
              <a:buChar char="•"/>
              <a:tabLst>
                <a:tab pos="349209" algn="l"/>
              </a:tabLst>
              <a:defRPr/>
            </a:pPr>
            <a:r>
              <a:rPr lang="de-DE" b="1" dirty="0">
                <a:solidFill>
                  <a:srgbClr val="777777"/>
                </a:solidFill>
              </a:rPr>
              <a:t>Regelungen bzw. Betriebsvereinbarungen zur Förderung der psychischen Gesundheit und zum Umgang mit psychisch kranken Beschäftigten sorgen für mehr Sicherheit im Unternehmen.</a:t>
            </a:r>
          </a:p>
          <a:p>
            <a:pPr>
              <a:spcAft>
                <a:spcPts val="579"/>
              </a:spcAft>
              <a:buClr>
                <a:srgbClr val="FFCC00"/>
              </a:buClr>
              <a:tabLst>
                <a:tab pos="0" algn="l"/>
                <a:tab pos="882213" algn="l"/>
                <a:tab pos="1764426" algn="l"/>
                <a:tab pos="2646639" algn="l"/>
                <a:tab pos="3528852" algn="l"/>
                <a:tab pos="4411066" algn="l"/>
                <a:tab pos="5293279" algn="l"/>
                <a:tab pos="6175492" algn="l"/>
                <a:tab pos="7057705" algn="l"/>
                <a:tab pos="7939918" algn="l"/>
                <a:tab pos="8822131" algn="l"/>
                <a:tab pos="9704344" algn="l"/>
              </a:tabLst>
            </a:pPr>
            <a:endParaRPr lang="de-DE" sz="1400" dirty="0">
              <a:solidFill>
                <a:srgbClr val="777777"/>
              </a:solidFill>
            </a:endParaRPr>
          </a:p>
          <a:p>
            <a:endParaRPr lang="de-DE" dirty="0" smtClean="0"/>
          </a:p>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21</a:t>
            </a:fld>
            <a:endParaRPr lang="de-DE"/>
          </a:p>
        </p:txBody>
      </p:sp>
    </p:spTree>
    <p:extLst>
      <p:ext uri="{BB962C8B-B14F-4D97-AF65-F5344CB8AC3E}">
        <p14:creationId xmlns:p14="http://schemas.microsoft.com/office/powerpoint/2010/main" val="1932509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75692" indent="-275692">
              <a:buFont typeface="Arial" panose="020B0604020202020204" pitchFamily="34" charset="0"/>
              <a:buChar char="•"/>
            </a:pPr>
            <a:r>
              <a:rPr lang="de-DE" b="1" dirty="0"/>
              <a:t>Stress- oder Zeitmanagementseminare</a:t>
            </a:r>
            <a:r>
              <a:rPr lang="de-DE" dirty="0"/>
              <a:t> können Betroffenen dabei helfen, mit Zeitdruck am Arbeitsplatz und im Privatleben besser umzugehen.</a:t>
            </a:r>
          </a:p>
          <a:p>
            <a:pPr marL="275692" indent="-275692">
              <a:buFont typeface="Arial" panose="020B0604020202020204" pitchFamily="34" charset="0"/>
              <a:buChar char="•"/>
            </a:pPr>
            <a:r>
              <a:rPr lang="de-DE" b="1" dirty="0"/>
              <a:t>Resilienz-Training </a:t>
            </a:r>
            <a:r>
              <a:rPr lang="de-DE" dirty="0"/>
              <a:t>hilft Menschen dabei, sich von Fehlbelastungen, Misserfolgen und Lebenskrisen nicht unterkriegen zulassen, sondern schnell wieder Mut zu fassen und seelisch widerstandsfähiger zu werden</a:t>
            </a:r>
          </a:p>
          <a:p>
            <a:pPr marL="275692" indent="-275692">
              <a:buFont typeface="Arial" panose="020B0604020202020204" pitchFamily="34" charset="0"/>
              <a:buChar char="•"/>
            </a:pPr>
            <a:r>
              <a:rPr lang="de-DE" b="1" dirty="0"/>
              <a:t>Coaching- oder Supervisions-Programme: </a:t>
            </a:r>
            <a:r>
              <a:rPr lang="de-DE" dirty="0"/>
              <a:t>In einer respektvollen Atmosphäre begleiten und beraten die Coaches oder </a:t>
            </a:r>
            <a:r>
              <a:rPr lang="de-DE" dirty="0" err="1"/>
              <a:t>Supervisoren</a:t>
            </a:r>
            <a:r>
              <a:rPr lang="de-DE" dirty="0"/>
              <a:t> ihre Klienten – kurz- oder längerfristig. Betroffene lernen, ihre Probleme eigenständig zu bewältigen und Blockaden in ihren Denkvorgängen zu lösen. Sie werden darin bestärkt, lösungsorientiert zu denken.</a:t>
            </a:r>
          </a:p>
          <a:p>
            <a:pPr marL="275692" indent="-275692">
              <a:buFont typeface="Arial" panose="020B0604020202020204" pitchFamily="34" charset="0"/>
              <a:buChar char="•"/>
            </a:pPr>
            <a:r>
              <a:rPr lang="de-DE" b="1" dirty="0"/>
              <a:t>Trainings oder Seminare,</a:t>
            </a:r>
            <a:r>
              <a:rPr lang="de-DE" dirty="0"/>
              <a:t> z.B. in den Bereichen Rhetorik, Gesprächsführung oder Feedback, können Verantwortliche in Unternehmen gezielt dabei unterstützen, ihre Qualifikationen in diesen Bereichen zu verbessern.</a:t>
            </a:r>
          </a:p>
          <a:p>
            <a:pPr marL="275692" indent="-275692">
              <a:buFont typeface="Arial" panose="020B0604020202020204" pitchFamily="34" charset="0"/>
              <a:buChar char="•"/>
            </a:pPr>
            <a:r>
              <a:rPr lang="de-DE" b="1" dirty="0"/>
              <a:t>Entspannungsangebote </a:t>
            </a:r>
            <a:r>
              <a:rPr lang="de-DE" dirty="0"/>
              <a:t>sind ebenfalls von großer Bedeutung. Hierzu zählen Autogenes Training, Progressive Muskelrelaxation, Tai Chi oder </a:t>
            </a:r>
            <a:r>
              <a:rPr lang="de-DE" dirty="0" err="1"/>
              <a:t>Qigong</a:t>
            </a:r>
            <a:r>
              <a:rPr lang="de-DE" dirty="0"/>
              <a:t>.</a:t>
            </a:r>
          </a:p>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22</a:t>
            </a:fld>
            <a:endParaRPr lang="de-DE"/>
          </a:p>
        </p:txBody>
      </p:sp>
    </p:spTree>
    <p:extLst>
      <p:ext uri="{BB962C8B-B14F-4D97-AF65-F5344CB8AC3E}">
        <p14:creationId xmlns:p14="http://schemas.microsoft.com/office/powerpoint/2010/main" val="3110390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b="1" dirty="0">
                <a:solidFill>
                  <a:schemeClr val="tx1"/>
                </a:solidFill>
                <a:ea typeface="ＭＳ Ｐゴシック" pitchFamily="34" charset="-128"/>
              </a:rPr>
              <a:t>Wie kann gute Unterstützung aussehen? </a:t>
            </a:r>
            <a:r>
              <a:rPr lang="de-DE" dirty="0">
                <a:solidFill>
                  <a:schemeClr val="tx1"/>
                </a:solidFill>
                <a:ea typeface="ＭＳ Ｐゴシック" pitchFamily="34" charset="-128"/>
              </a:rPr>
              <a:t>Kolleginnen und Kollegen nehmen vielleicht Veränderungen in der Persönlichkeit, im Verhalten oder in der Leistungsfähigkeit der betroffenen Mitarbeiterin oder des betroffenen Mitarbeiters wahr. </a:t>
            </a:r>
            <a:r>
              <a:rPr lang="de-DE" dirty="0">
                <a:solidFill>
                  <a:schemeClr val="tx1"/>
                </a:solidFill>
              </a:rPr>
              <a:t>Zentral ist deshalb, dass Vorgesetzte und Mitarbeitende gemeinsam eine Kultur des Hinsehens fördern. </a:t>
            </a:r>
            <a:r>
              <a:rPr lang="de-DE" dirty="0">
                <a:solidFill>
                  <a:schemeClr val="tx1"/>
                </a:solidFill>
                <a:ea typeface="ＭＳ Ｐゴシック" pitchFamily="34" charset="-128"/>
              </a:rPr>
              <a:t>Dafür muss allerdings auch das richtige Wissen vermittelt werden, um das Problem korrekt zu erkennen und angehen zu können.</a:t>
            </a:r>
          </a:p>
          <a:p>
            <a:pPr marL="165415" indent="-165415">
              <a:buFont typeface="Arial" panose="020B0604020202020204" pitchFamily="34" charset="0"/>
              <a:buChar char="•"/>
            </a:pPr>
            <a:r>
              <a:rPr lang="de-DE" b="1" dirty="0">
                <a:solidFill>
                  <a:schemeClr val="tx1"/>
                </a:solidFill>
                <a:ea typeface="ＭＳ Ｐゴシック" pitchFamily="34" charset="-128"/>
              </a:rPr>
              <a:t>Betriebliches Eingliederungsmanagement (BEM) / stufenweise Wiedereingliederung</a:t>
            </a:r>
            <a:r>
              <a:rPr lang="de-DE" dirty="0">
                <a:solidFill>
                  <a:schemeClr val="tx1"/>
                </a:solidFill>
                <a:ea typeface="ＭＳ Ｐゴシック" pitchFamily="34" charset="-128"/>
              </a:rPr>
              <a:t/>
            </a:r>
            <a:br>
              <a:rPr lang="de-DE" dirty="0">
                <a:solidFill>
                  <a:schemeClr val="tx1"/>
                </a:solidFill>
                <a:ea typeface="ＭＳ Ｐゴシック" pitchFamily="34" charset="-128"/>
              </a:rPr>
            </a:br>
            <a:r>
              <a:rPr lang="de-DE" dirty="0">
                <a:solidFill>
                  <a:schemeClr val="tx1"/>
                </a:solidFill>
              </a:rPr>
              <a:t>Die betriebliche Wiedereingliederung (§ 84 SGB IX Abs. 2 „Betriebliches Eingliederungsmanagement“) bietet einen Rahmen, um mit Betroffenen ins Gespräch zu kommen und herauszufinden, ob ihr langes Fehlen am Arbeitsplatz durch betriebsinterne Faktoren begründet ist. Ist dies der Fall, können gemeinsam sinnvolle, situationsverbessernde Maßnahmen erarbeitet werden. Bewährt hat sich die stufenweise Wiedereingliederung unter ärztlicher Betreuung.</a:t>
            </a:r>
          </a:p>
          <a:p>
            <a:pPr marL="165415" indent="-165415">
              <a:buFont typeface="Arial" panose="020B0604020202020204" pitchFamily="34" charset="0"/>
              <a:buChar char="•"/>
            </a:pPr>
            <a:r>
              <a:rPr lang="de-DE" b="1" dirty="0">
                <a:solidFill>
                  <a:schemeClr val="tx1"/>
                </a:solidFill>
                <a:ea typeface="ＭＳ Ｐゴシック" pitchFamily="34" charset="-128"/>
              </a:rPr>
              <a:t>Mitarbeiterberatungsprogramme (EAPs) in Kombination mit Führungskräfteschulungen</a:t>
            </a:r>
            <a:r>
              <a:rPr lang="de-DE" dirty="0">
                <a:solidFill>
                  <a:schemeClr val="tx1"/>
                </a:solidFill>
                <a:ea typeface="ＭＳ Ｐゴシック" pitchFamily="34" charset="-128"/>
              </a:rPr>
              <a:t/>
            </a:r>
            <a:br>
              <a:rPr lang="de-DE" dirty="0">
                <a:solidFill>
                  <a:schemeClr val="tx1"/>
                </a:solidFill>
                <a:ea typeface="ＭＳ Ｐゴシック" pitchFamily="34" charset="-128"/>
              </a:rPr>
            </a:br>
            <a:r>
              <a:rPr lang="de-DE" dirty="0">
                <a:solidFill>
                  <a:schemeClr val="tx1"/>
                </a:solidFill>
              </a:rPr>
              <a:t>Größere Unternehmen können ihren Mitarbeiterinnen und Mitarbeitern mit einem „</a:t>
            </a:r>
            <a:r>
              <a:rPr lang="de-DE" dirty="0" err="1">
                <a:solidFill>
                  <a:schemeClr val="tx1"/>
                </a:solidFill>
              </a:rPr>
              <a:t>Employee</a:t>
            </a:r>
            <a:r>
              <a:rPr lang="de-DE" dirty="0">
                <a:solidFill>
                  <a:schemeClr val="tx1"/>
                </a:solidFill>
              </a:rPr>
              <a:t> Assistance </a:t>
            </a:r>
            <a:r>
              <a:rPr lang="de-DE" dirty="0" err="1">
                <a:solidFill>
                  <a:schemeClr val="tx1"/>
                </a:solidFill>
              </a:rPr>
              <a:t>Program</a:t>
            </a:r>
            <a:r>
              <a:rPr lang="de-DE" dirty="0">
                <a:solidFill>
                  <a:schemeClr val="tx1"/>
                </a:solidFill>
              </a:rPr>
              <a:t> (EAP)“ externe Beratung anbieten. Bei diesem Programm stehen Fachleute bei der Bewältigung beruflicher und privater Probleme helfend zur Seite.</a:t>
            </a:r>
            <a:endParaRPr lang="de-DE" dirty="0">
              <a:solidFill>
                <a:schemeClr val="tx1"/>
              </a:solidFill>
              <a:ea typeface="ＭＳ Ｐゴシック" pitchFamily="34" charset="-128"/>
            </a:endParaRPr>
          </a:p>
          <a:p>
            <a:endParaRPr lang="de-DE" dirty="0" smtClean="0"/>
          </a:p>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23</a:t>
            </a:fld>
            <a:endParaRPr lang="de-DE"/>
          </a:p>
        </p:txBody>
      </p:sp>
    </p:spTree>
    <p:extLst>
      <p:ext uri="{BB962C8B-B14F-4D97-AF65-F5344CB8AC3E}">
        <p14:creationId xmlns:p14="http://schemas.microsoft.com/office/powerpoint/2010/main" val="778779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24</a:t>
            </a:fld>
            <a:endParaRPr lang="de-DE"/>
          </a:p>
        </p:txBody>
      </p:sp>
    </p:spTree>
    <p:extLst>
      <p:ext uri="{BB962C8B-B14F-4D97-AF65-F5344CB8AC3E}">
        <p14:creationId xmlns:p14="http://schemas.microsoft.com/office/powerpoint/2010/main" val="1231757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65415" indent="-165415">
              <a:buFont typeface="Arial" panose="020B0604020202020204" pitchFamily="34" charset="0"/>
              <a:buChar char="•"/>
            </a:pPr>
            <a:r>
              <a:rPr lang="de-DE" dirty="0"/>
              <a:t>Psychische Belastungsfaktoren sind kein notwendiges Übel. Gute Führungskräfte haben daher stets das Verhältnis zwischen Arbeits- und Zeitdruck sowie neuen Arbeitsaufträgen im Blick. Außerdem sollten den Beschäftigten ein gesundes Maß an Selbstbestimmung, eine Beteiligung an Entscheidungen und soziale Unterstützung geboten werden. Von großer Bedeutung ist auch eine gewisse Transparenz bei Entscheidungen in der Führungsebene.</a:t>
            </a:r>
          </a:p>
          <a:p>
            <a:pPr marL="165415" indent="-165415">
              <a:buFont typeface="Arial" panose="020B0604020202020204" pitchFamily="34" charset="0"/>
              <a:buChar char="•"/>
            </a:pPr>
            <a:r>
              <a:rPr lang="de-DE" dirty="0"/>
              <a:t>Abwechslungsreiche Aufgabenzuschnitte und ein hohes Maß an Autonomie auf Seiten der Beschäftigten.</a:t>
            </a:r>
          </a:p>
          <a:p>
            <a:pPr marL="165415" indent="-165415">
              <a:buFont typeface="Arial" panose="020B0604020202020204" pitchFamily="34" charset="0"/>
              <a:buChar char="•"/>
            </a:pPr>
            <a:r>
              <a:rPr lang="de-DE" dirty="0" err="1"/>
              <a:t>Win</a:t>
            </a:r>
            <a:r>
              <a:rPr lang="de-DE" dirty="0"/>
              <a:t>-</a:t>
            </a:r>
            <a:r>
              <a:rPr lang="de-DE" dirty="0" err="1"/>
              <a:t>Win</a:t>
            </a:r>
            <a:r>
              <a:rPr lang="de-DE" dirty="0"/>
              <a:t>-Situationen schaffen, die sich positiv auf die Arbeitszufriedenheit, dass Mitarbeiterwohlbefinden, die Arbeitsleistung, krankheitsbedingte Abwesenheit und Frühverrentung auswirken.</a:t>
            </a:r>
          </a:p>
          <a:p>
            <a:pPr marL="165415" indent="-165415">
              <a:buFont typeface="Arial" panose="020B0604020202020204" pitchFamily="34" charset="0"/>
              <a:buChar char="•"/>
            </a:pPr>
            <a:r>
              <a:rPr lang="de-DE" dirty="0"/>
              <a:t>Wer sich mit guter Führung beschäftigt, kommt an </a:t>
            </a:r>
            <a:r>
              <a:rPr lang="de-DE" dirty="0" err="1"/>
              <a:t>transformationaler</a:t>
            </a:r>
            <a:r>
              <a:rPr lang="de-DE" dirty="0"/>
              <a:t> und mitarbeiterorientierter Führung nicht vorbei. Beide Führungsstile wirken sich positiv auf die Arbeitszufriedenheit und die Gesundheit aus und verringern Stress, Burnout sowie Fehlzeiten.</a:t>
            </a:r>
          </a:p>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25</a:t>
            </a:fld>
            <a:endParaRPr lang="de-DE"/>
          </a:p>
        </p:txBody>
      </p:sp>
    </p:spTree>
    <p:extLst>
      <p:ext uri="{BB962C8B-B14F-4D97-AF65-F5344CB8AC3E}">
        <p14:creationId xmlns:p14="http://schemas.microsoft.com/office/powerpoint/2010/main" val="402020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26</a:t>
            </a:fld>
            <a:endParaRPr lang="de-DE"/>
          </a:p>
        </p:txBody>
      </p:sp>
    </p:spTree>
    <p:extLst>
      <p:ext uri="{BB962C8B-B14F-4D97-AF65-F5344CB8AC3E}">
        <p14:creationId xmlns:p14="http://schemas.microsoft.com/office/powerpoint/2010/main" val="402020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400" dirty="0"/>
              <a:t>Psychische Krisen sind für viele Menschen noch immer reine Privatsache. Da potenziell jeder im Unternehmen betroffen sein kann, ist es allerdings wichtig, einen offenen Umgang mit psychischen Krisen und Erkrankungen zu etablieren. Mitarbeitende und Führungskräfte können Vorsorge leisten, indem sie Warnsignale bei sich und anderen erkennen und diese auch ernst nehmen. Dabei können folgende Maßnahmen hilfreich sein: </a:t>
            </a:r>
          </a:p>
          <a:p>
            <a:endParaRPr lang="de-DE" sz="1100" dirty="0"/>
          </a:p>
          <a:p>
            <a:pPr marL="165415" indent="-165415">
              <a:buFont typeface="Arial" panose="020B0604020202020204" pitchFamily="34" charset="0"/>
              <a:buChar char="•"/>
            </a:pPr>
            <a:r>
              <a:rPr lang="de-DE" dirty="0"/>
              <a:t>Sprechen Sie das Thema in geeigneten Arbeitsgruppen oder Teambesprechungen an. Statt den Begriff „Psyche“ zu wählen, können Sie die Verbesserung des Betriebsklimas kommunizieren.</a:t>
            </a:r>
          </a:p>
          <a:p>
            <a:pPr marL="165415" indent="-165415">
              <a:buFont typeface="Arial" panose="020B0604020202020204" pitchFamily="34" charset="0"/>
              <a:buChar char="•"/>
            </a:pPr>
            <a:r>
              <a:rPr lang="de-DE" dirty="0"/>
              <a:t>Führen Sie einen Arbeitskreis oder Gesundheitszirkel zum Thema ein, der regelmäßig Anlässe für internen Austausch schafft. </a:t>
            </a:r>
          </a:p>
          <a:p>
            <a:pPr marL="165415" indent="-165415">
              <a:buFont typeface="Arial" panose="020B0604020202020204" pitchFamily="34" charset="0"/>
              <a:buChar char="•"/>
            </a:pPr>
            <a:r>
              <a:rPr lang="de-DE" dirty="0"/>
              <a:t>Nutzen Sie Materialien von Kranken- und Unfallversicherungen wie Broschüren, Vorträge, Seminare und Workshops, um sich zu informieren. </a:t>
            </a:r>
          </a:p>
          <a:p>
            <a:pPr marL="165415" indent="-165415">
              <a:buFont typeface="Arial" panose="020B0604020202020204" pitchFamily="34" charset="0"/>
              <a:buChar char="•"/>
            </a:pPr>
            <a:r>
              <a:rPr lang="de-DE" dirty="0"/>
              <a:t>Mögliche Unterstützungsangebote sollten in Absprache mit der Unternehmensleitung transparent gemacht werden – dies kann in Form einer Broschüre oder mit Informationen im Intranet geschehen. Hilfreich sind dabei Informationen zu Anlaufstellen, die im Bedarfsfall weiterhelfen können.</a:t>
            </a:r>
          </a:p>
          <a:p>
            <a:pPr marL="165415" indent="-165415">
              <a:buFont typeface="Arial" panose="020B0604020202020204" pitchFamily="34" charset="0"/>
              <a:buChar char="•"/>
            </a:pPr>
            <a:r>
              <a:rPr lang="de-DE" dirty="0"/>
              <a:t>Nutzen Sie Anlässe wie den jährlichen „Tag der seelischen Gesundheit“ am 10. Oktober, um einen Gesundheitstag mit Vorträgen, Entspannungsworkshops usw. zu initiieren.</a:t>
            </a:r>
          </a:p>
          <a:p>
            <a:pPr marL="165415" indent="-165415">
              <a:buFont typeface="Arial" panose="020B0604020202020204" pitchFamily="34" charset="0"/>
              <a:buChar char="•"/>
            </a:pPr>
            <a:r>
              <a:rPr lang="de-DE" dirty="0"/>
              <a:t>Wichtig: Datenschutzrechtliche Belange müssen bei allen Angeboten beachtet werden.</a:t>
            </a:r>
          </a:p>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27</a:t>
            </a:fld>
            <a:endParaRPr lang="de-DE"/>
          </a:p>
        </p:txBody>
      </p:sp>
    </p:spTree>
    <p:extLst>
      <p:ext uri="{BB962C8B-B14F-4D97-AF65-F5344CB8AC3E}">
        <p14:creationId xmlns:p14="http://schemas.microsoft.com/office/powerpoint/2010/main" val="3689711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29</a:t>
            </a:fld>
            <a:endParaRPr lang="de-DE"/>
          </a:p>
        </p:txBody>
      </p:sp>
    </p:spTree>
    <p:extLst>
      <p:ext uri="{BB962C8B-B14F-4D97-AF65-F5344CB8AC3E}">
        <p14:creationId xmlns:p14="http://schemas.microsoft.com/office/powerpoint/2010/main" val="212715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3</a:t>
            </a:fld>
            <a:endParaRPr lang="de-DE"/>
          </a:p>
        </p:txBody>
      </p:sp>
    </p:spTree>
    <p:extLst>
      <p:ext uri="{BB962C8B-B14F-4D97-AF65-F5344CB8AC3E}">
        <p14:creationId xmlns:p14="http://schemas.microsoft.com/office/powerpoint/2010/main" val="72491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4</a:t>
            </a:fld>
            <a:endParaRPr lang="de-DE"/>
          </a:p>
        </p:txBody>
      </p:sp>
    </p:spTree>
    <p:extLst>
      <p:ext uri="{BB962C8B-B14F-4D97-AF65-F5344CB8AC3E}">
        <p14:creationId xmlns:p14="http://schemas.microsoft.com/office/powerpoint/2010/main" val="3756900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1pPr>
            <a:lvl2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2pPr>
            <a:lvl3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3pPr>
            <a:lvl4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4pPr>
            <a:lvl5pPr eaLnBrk="0" hangingPunct="0">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5pPr>
            <a:lvl6pPr marL="2426086" indent="-220553" defTabSz="433449" eaLnBrk="0" fontAlgn="base" hangingPunct="0">
              <a:spcBef>
                <a:spcPct val="0"/>
              </a:spcBef>
              <a:spcAft>
                <a:spcPct val="0"/>
              </a:spcAft>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6pPr>
            <a:lvl7pPr marL="2867193" indent="-220553" defTabSz="433449" eaLnBrk="0" fontAlgn="base" hangingPunct="0">
              <a:spcBef>
                <a:spcPct val="0"/>
              </a:spcBef>
              <a:spcAft>
                <a:spcPct val="0"/>
              </a:spcAft>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7pPr>
            <a:lvl8pPr marL="3308299" indent="-220553" defTabSz="433449" eaLnBrk="0" fontAlgn="base" hangingPunct="0">
              <a:spcBef>
                <a:spcPct val="0"/>
              </a:spcBef>
              <a:spcAft>
                <a:spcPct val="0"/>
              </a:spcAft>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8pPr>
            <a:lvl9pPr marL="3749406" indent="-220553" defTabSz="433449" eaLnBrk="0" fontAlgn="base" hangingPunct="0">
              <a:spcBef>
                <a:spcPct val="0"/>
              </a:spcBef>
              <a:spcAft>
                <a:spcPct val="0"/>
              </a:spcAft>
              <a:tabLst>
                <a:tab pos="0" algn="l"/>
                <a:tab pos="912846" algn="l"/>
                <a:tab pos="1827223" algn="l"/>
                <a:tab pos="2740069" algn="l"/>
                <a:tab pos="3655977" algn="l"/>
                <a:tab pos="4568823" algn="l"/>
                <a:tab pos="5483200" algn="l"/>
                <a:tab pos="6397577" algn="l"/>
                <a:tab pos="7311954" algn="l"/>
                <a:tab pos="8224799" algn="l"/>
                <a:tab pos="9140708" algn="l"/>
                <a:tab pos="10055086" algn="l"/>
              </a:tabLst>
              <a:defRPr>
                <a:solidFill>
                  <a:schemeClr val="bg1"/>
                </a:solidFill>
                <a:latin typeface="Arial" charset="0"/>
                <a:ea typeface="Lucida Sans Unicode" pitchFamily="34" charset="0"/>
                <a:cs typeface="Lucida Sans Unicode" pitchFamily="34" charset="0"/>
              </a:defRPr>
            </a:lvl9pPr>
          </a:lstStyle>
          <a:p>
            <a:pPr eaLnBrk="1" hangingPunct="1"/>
            <a:fld id="{90C49724-6F8D-4490-9574-9EB369C7A59C}" type="slidenum">
              <a:rPr lang="de-DE" smtClean="0">
                <a:solidFill>
                  <a:srgbClr val="000000"/>
                </a:solidFill>
              </a:rPr>
              <a:pPr eaLnBrk="1" hangingPunct="1"/>
              <a:t>5</a:t>
            </a:fld>
            <a:endParaRPr lang="de-DE" smtClean="0">
              <a:solidFill>
                <a:srgbClr val="000000"/>
              </a:solidFill>
            </a:endParaRPr>
          </a:p>
        </p:txBody>
      </p:sp>
      <p:sp>
        <p:nvSpPr>
          <p:cNvPr id="58371" name="Rectangle 1"/>
          <p:cNvSpPr>
            <a:spLocks noGrp="1" noRot="1" noChangeAspect="1" noChangeArrowheads="1" noTextEdit="1"/>
          </p:cNvSpPr>
          <p:nvPr>
            <p:ph type="sldImg"/>
          </p:nvPr>
        </p:nvSpPr>
        <p:spPr>
          <a:xfrm>
            <a:off x="919163" y="744538"/>
            <a:ext cx="4960937" cy="3722687"/>
          </a:xfrm>
          <a:solidFill>
            <a:srgbClr val="FFFFFF"/>
          </a:solidFill>
          <a:ln/>
        </p:spPr>
      </p:sp>
      <p:sp>
        <p:nvSpPr>
          <p:cNvPr id="58372" name="Rectangle 2"/>
          <p:cNvSpPr>
            <a:spLocks noGrp="1" noChangeArrowheads="1"/>
          </p:cNvSpPr>
          <p:nvPr>
            <p:ph type="body" idx="1"/>
          </p:nvPr>
        </p:nvSpPr>
        <p:spPr>
          <a:xfrm>
            <a:off x="679464" y="4713113"/>
            <a:ext cx="5440268" cy="44682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de-DE" dirty="0" smtClean="0">
              <a:latin typeface="Times New Roman" pitchFamily="18" charset="0"/>
            </a:endParaRPr>
          </a:p>
        </p:txBody>
      </p:sp>
    </p:spTree>
    <p:extLst>
      <p:ext uri="{BB962C8B-B14F-4D97-AF65-F5344CB8AC3E}">
        <p14:creationId xmlns:p14="http://schemas.microsoft.com/office/powerpoint/2010/main" val="1921660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6</a:t>
            </a:fld>
            <a:endParaRPr lang="de-DE"/>
          </a:p>
        </p:txBody>
      </p:sp>
    </p:spTree>
    <p:extLst>
      <p:ext uri="{BB962C8B-B14F-4D97-AF65-F5344CB8AC3E}">
        <p14:creationId xmlns:p14="http://schemas.microsoft.com/office/powerpoint/2010/main" val="391604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7</a:t>
            </a:fld>
            <a:endParaRPr lang="de-DE"/>
          </a:p>
        </p:txBody>
      </p:sp>
    </p:spTree>
    <p:extLst>
      <p:ext uri="{BB962C8B-B14F-4D97-AF65-F5344CB8AC3E}">
        <p14:creationId xmlns:p14="http://schemas.microsoft.com/office/powerpoint/2010/main" val="99660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8</a:t>
            </a:fld>
            <a:endParaRPr lang="de-DE"/>
          </a:p>
        </p:txBody>
      </p:sp>
    </p:spTree>
    <p:extLst>
      <p:ext uri="{BB962C8B-B14F-4D97-AF65-F5344CB8AC3E}">
        <p14:creationId xmlns:p14="http://schemas.microsoft.com/office/powerpoint/2010/main" val="28842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69A8AB18-8F74-474E-B721-ACCE8A05C2D0}" type="slidenum">
              <a:rPr lang="de-DE" smtClean="0"/>
              <a:pPr>
                <a:defRPr/>
              </a:pPr>
              <a:t>9</a:t>
            </a:fld>
            <a:endParaRPr lang="de-DE"/>
          </a:p>
        </p:txBody>
      </p:sp>
    </p:spTree>
    <p:extLst>
      <p:ext uri="{BB962C8B-B14F-4D97-AF65-F5344CB8AC3E}">
        <p14:creationId xmlns:p14="http://schemas.microsoft.com/office/powerpoint/2010/main" val="105253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slideMaster" Target="../slideMasters/slideMaster3.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962CEB68-C539-4E9C-BF8C-D8F2D0EC6D99}"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2145057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62CEB68-C539-4E9C-BF8C-D8F2D0EC6D99}"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192734372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62CEB68-C539-4E9C-BF8C-D8F2D0EC6D99}"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11775850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4" name="Rechteck 3"/>
          <p:cNvSpPr/>
          <p:nvPr userDrawn="1"/>
        </p:nvSpPr>
        <p:spPr>
          <a:xfrm>
            <a:off x="0" y="0"/>
            <a:ext cx="913765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7"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0225" y="32067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50013" y="4725988"/>
            <a:ext cx="24431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0" y="2751063"/>
            <a:ext cx="6084168" cy="1470025"/>
          </a:xfrm>
          <a:solidFill>
            <a:srgbClr val="FDD205">
              <a:alpha val="91000"/>
            </a:srgbClr>
          </a:solidFill>
        </p:spPr>
        <p:txBody>
          <a:bodyPr lIns="360000">
            <a:normAutofit/>
          </a:bodyPr>
          <a:lstStyle>
            <a:lvl1pPr algn="l">
              <a:defRPr sz="3200" baseline="0">
                <a:solidFill>
                  <a:schemeClr val="bg1"/>
                </a:solidFill>
              </a:defRPr>
            </a:lvl1pPr>
          </a:lstStyle>
          <a:p>
            <a:r>
              <a:rPr lang="de-DE" dirty="0" smtClean="0"/>
              <a:t>Titelmasterformat durch Klicken bearbeiten</a:t>
            </a:r>
            <a:endParaRPr lang="de-DE" dirty="0"/>
          </a:p>
        </p:txBody>
      </p:sp>
      <p:sp>
        <p:nvSpPr>
          <p:cNvPr id="14" name="Textfeld 13"/>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22086207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elfolie">
    <p:spTree>
      <p:nvGrpSpPr>
        <p:cNvPr id="1" name=""/>
        <p:cNvGrpSpPr/>
        <p:nvPr/>
      </p:nvGrpSpPr>
      <p:grpSpPr>
        <a:xfrm>
          <a:off x="0" y="0"/>
          <a:ext cx="0" cy="0"/>
          <a:chOff x="0" y="0"/>
          <a:chExt cx="0" cy="0"/>
        </a:xfrm>
      </p:grpSpPr>
      <p:sp>
        <p:nvSpPr>
          <p:cNvPr id="4" name="Rechteck 3"/>
          <p:cNvSpPr/>
          <p:nvPr userDrawn="1"/>
        </p:nvSpPr>
        <p:spPr>
          <a:xfrm>
            <a:off x="0" y="0"/>
            <a:ext cx="9137650" cy="1030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5"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7"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0225" y="32067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1" name="Grafik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875" y="4584700"/>
            <a:ext cx="264318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el 1"/>
          <p:cNvSpPr>
            <a:spLocks noGrp="1"/>
          </p:cNvSpPr>
          <p:nvPr>
            <p:ph type="ctrTitle"/>
          </p:nvPr>
        </p:nvSpPr>
        <p:spPr>
          <a:xfrm>
            <a:off x="0" y="2751063"/>
            <a:ext cx="6084168" cy="1470025"/>
          </a:xfrm>
          <a:solidFill>
            <a:srgbClr val="FDD205">
              <a:alpha val="91000"/>
            </a:srgbClr>
          </a:solidFill>
        </p:spPr>
        <p:txBody>
          <a:bodyPr lIns="360000">
            <a:normAutofit/>
          </a:bodyPr>
          <a:lstStyle>
            <a:lvl1pPr algn="l">
              <a:defRPr sz="3200" baseline="0">
                <a:solidFill>
                  <a:schemeClr val="bg1"/>
                </a:solidFill>
              </a:defRPr>
            </a:lvl1pPr>
          </a:lstStyle>
          <a:p>
            <a:r>
              <a:rPr lang="de-DE" dirty="0" smtClean="0"/>
              <a:t>Titelmasterformat durch Klicken bearbeiten</a:t>
            </a:r>
            <a:endParaRPr lang="de-DE" dirty="0"/>
          </a:p>
        </p:txBody>
      </p:sp>
      <p:sp>
        <p:nvSpPr>
          <p:cNvPr id="14" name="Textfeld 13"/>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7447437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Abschnitts-&#10;überschrift">
    <p:spTree>
      <p:nvGrpSpPr>
        <p:cNvPr id="1" name=""/>
        <p:cNvGrpSpPr/>
        <p:nvPr/>
      </p:nvGrpSpPr>
      <p:grpSpPr>
        <a:xfrm>
          <a:off x="0" y="0"/>
          <a:ext cx="0" cy="0"/>
          <a:chOff x="0" y="0"/>
          <a:chExt cx="0" cy="0"/>
        </a:xfrm>
      </p:grpSpPr>
      <p:sp>
        <p:nvSpPr>
          <p:cNvPr id="3" name="Rechteck 2"/>
          <p:cNvSpPr/>
          <p:nvPr userDrawn="1"/>
        </p:nvSpPr>
        <p:spPr>
          <a:xfrm>
            <a:off x="0" y="1052513"/>
            <a:ext cx="9144000"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4"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788" y="4465638"/>
            <a:ext cx="273526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9"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0225" y="32067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el 1"/>
          <p:cNvSpPr>
            <a:spLocks noGrp="1"/>
          </p:cNvSpPr>
          <p:nvPr>
            <p:ph type="ctrTitle"/>
          </p:nvPr>
        </p:nvSpPr>
        <p:spPr>
          <a:xfrm>
            <a:off x="0" y="2751063"/>
            <a:ext cx="7772400" cy="1470025"/>
          </a:xfrm>
          <a:solidFill>
            <a:schemeClr val="bg1"/>
          </a:solidFill>
        </p:spPr>
        <p:txBody>
          <a:bodyPr lIns="360000">
            <a:normAutofit/>
          </a:bodyPr>
          <a:lstStyle>
            <a:lvl1pPr algn="l">
              <a:defRPr sz="3200">
                <a:solidFill>
                  <a:srgbClr val="918F90"/>
                </a:solidFill>
              </a:defRPr>
            </a:lvl1pPr>
          </a:lstStyle>
          <a:p>
            <a:r>
              <a:rPr lang="de-DE" dirty="0" smtClean="0"/>
              <a:t>Titelmasterformat durch Klicken bearbeiten</a:t>
            </a:r>
            <a:endParaRPr lang="de-DE" dirty="0"/>
          </a:p>
        </p:txBody>
      </p:sp>
      <p:sp>
        <p:nvSpPr>
          <p:cNvPr id="10" name="Textfeld 9"/>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40916652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Abschnitts-&#10;überschrift">
    <p:spTree>
      <p:nvGrpSpPr>
        <p:cNvPr id="1" name=""/>
        <p:cNvGrpSpPr/>
        <p:nvPr/>
      </p:nvGrpSpPr>
      <p:grpSpPr>
        <a:xfrm>
          <a:off x="0" y="0"/>
          <a:ext cx="0" cy="0"/>
          <a:chOff x="0" y="0"/>
          <a:chExt cx="0" cy="0"/>
        </a:xfrm>
      </p:grpSpPr>
      <p:pic>
        <p:nvPicPr>
          <p:cNvPr id="4"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788" y="4465638"/>
            <a:ext cx="273526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Titel 1"/>
          <p:cNvSpPr>
            <a:spLocks noGrp="1"/>
          </p:cNvSpPr>
          <p:nvPr>
            <p:ph type="ctrTitle"/>
          </p:nvPr>
        </p:nvSpPr>
        <p:spPr>
          <a:xfrm>
            <a:off x="0" y="2751063"/>
            <a:ext cx="7772400" cy="1470025"/>
          </a:xfrm>
          <a:solidFill>
            <a:schemeClr val="bg1"/>
          </a:solidFill>
        </p:spPr>
        <p:txBody>
          <a:bodyPr lIns="360000">
            <a:normAutofit/>
          </a:bodyPr>
          <a:lstStyle>
            <a:lvl1pPr algn="l">
              <a:defRPr sz="3200">
                <a:solidFill>
                  <a:srgbClr val="918F90"/>
                </a:solidFill>
              </a:defRPr>
            </a:lvl1pPr>
          </a:lstStyle>
          <a:p>
            <a:r>
              <a:rPr lang="de-DE" dirty="0" smtClean="0"/>
              <a:t>Titelmasterformat durch Klicken bearbeiten</a:t>
            </a:r>
            <a:endParaRPr lang="de-DE" dirty="0"/>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
        <p:nvSpPr>
          <p:cNvPr id="11" name="Untertitel 2"/>
          <p:cNvSpPr txBox="1">
            <a:spLocks/>
          </p:cNvSpPr>
          <p:nvPr userDrawn="1"/>
        </p:nvSpPr>
        <p:spPr bwMode="auto">
          <a:xfrm>
            <a:off x="971550" y="32067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2"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0225" y="32067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182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smtClean="0"/>
              <a:t>Titelmasterformat durch Klicken bearbeiten</a:t>
            </a:r>
            <a:endParaRPr lang="de-DE" dirty="0"/>
          </a:p>
        </p:txBody>
      </p:sp>
      <p:sp>
        <p:nvSpPr>
          <p:cNvPr id="30" name="Inhaltsplatzhalter 2"/>
          <p:cNvSpPr>
            <a:spLocks noGrp="1"/>
          </p:cNvSpPr>
          <p:nvPr>
            <p:ph idx="13"/>
          </p:nvPr>
        </p:nvSpPr>
        <p:spPr>
          <a:xfrm>
            <a:off x="179512" y="1988840"/>
            <a:ext cx="8784976" cy="4464496"/>
          </a:xfrm>
        </p:spPr>
        <p:txBody>
          <a:bodyPr lIns="360000"/>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12"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00788" y="4465638"/>
            <a:ext cx="2735262"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13"/>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
        <p:nvSpPr>
          <p:cNvPr id="13" name="Untertitel 2"/>
          <p:cNvSpPr txBox="1">
            <a:spLocks/>
          </p:cNvSpPr>
          <p:nvPr userDrawn="1"/>
        </p:nvSpPr>
        <p:spPr bwMode="auto">
          <a:xfrm>
            <a:off x="971550" y="14363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5"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0225" y="14363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3349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Abschnitts-&#10;überschrift">
    <p:spTree>
      <p:nvGrpSpPr>
        <p:cNvPr id="1" name=""/>
        <p:cNvGrpSpPr/>
        <p:nvPr/>
      </p:nvGrpSpPr>
      <p:grpSpPr>
        <a:xfrm>
          <a:off x="0" y="0"/>
          <a:ext cx="0" cy="0"/>
          <a:chOff x="0" y="0"/>
          <a:chExt cx="0" cy="0"/>
        </a:xfrm>
      </p:grpSpPr>
      <p:pic>
        <p:nvPicPr>
          <p:cNvPr id="5" name="Grafik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3" name="Gerade Verbindung 12"/>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1" name="Inhaltsplatzhalter 2"/>
          <p:cNvSpPr>
            <a:spLocks noGrp="1"/>
          </p:cNvSpPr>
          <p:nvPr>
            <p:ph idx="11"/>
          </p:nvPr>
        </p:nvSpPr>
        <p:spPr>
          <a:xfrm>
            <a:off x="395536" y="2132856"/>
            <a:ext cx="6387648" cy="601573"/>
          </a:xfrm>
          <a:solidFill>
            <a:srgbClr val="FDD205">
              <a:alpha val="90000"/>
            </a:srgbClr>
          </a:solidFill>
        </p:spPr>
        <p:txBody>
          <a:bodyPr lIns="360000" tIns="144000">
            <a:noAutofit/>
          </a:bodyPr>
          <a:lstStyle>
            <a:lvl1pPr marL="0" indent="0">
              <a:buClr>
                <a:srgbClr val="FDD205"/>
              </a:buClr>
              <a:buFontTx/>
              <a:buNone/>
              <a:defRPr sz="24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2" name="Inhaltsplatzhalter 2"/>
          <p:cNvSpPr>
            <a:spLocks noGrp="1"/>
          </p:cNvSpPr>
          <p:nvPr>
            <p:ph idx="1"/>
          </p:nvPr>
        </p:nvSpPr>
        <p:spPr>
          <a:xfrm>
            <a:off x="395536" y="2734430"/>
            <a:ext cx="6387648" cy="1918708"/>
          </a:xfrm>
          <a:solidFill>
            <a:schemeClr val="bg1">
              <a:lumMod val="50000"/>
              <a:alpha val="90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Textfeld 13"/>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
        <p:nvSpPr>
          <p:cNvPr id="17" name="Untertitel 2"/>
          <p:cNvSpPr txBox="1">
            <a:spLocks/>
          </p:cNvSpPr>
          <p:nvPr userDrawn="1"/>
        </p:nvSpPr>
        <p:spPr bwMode="auto">
          <a:xfrm>
            <a:off x="971550" y="14363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8"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0225" y="14363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5137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5" name="Rechteck 4"/>
          <p:cNvSpPr/>
          <p:nvPr userDrawn="1"/>
        </p:nvSpPr>
        <p:spPr>
          <a:xfrm>
            <a:off x="4932363" y="696913"/>
            <a:ext cx="4211637" cy="5905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de-DE"/>
          </a:p>
        </p:txBody>
      </p:sp>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Gerade Verbindung 11"/>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7" name="Inhaltsplatzhalter 2"/>
          <p:cNvSpPr>
            <a:spLocks noGrp="1"/>
          </p:cNvSpPr>
          <p:nvPr>
            <p:ph idx="1"/>
          </p:nvPr>
        </p:nvSpPr>
        <p:spPr>
          <a:xfrm>
            <a:off x="5220072"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Untertitel 2"/>
          <p:cNvSpPr>
            <a:spLocks noGrp="1"/>
          </p:cNvSpPr>
          <p:nvPr>
            <p:ph type="subTitle" idx="10"/>
          </p:nvPr>
        </p:nvSpPr>
        <p:spPr>
          <a:xfrm>
            <a:off x="539552" y="5301208"/>
            <a:ext cx="3767699" cy="360040"/>
          </a:xfrm>
        </p:spPr>
        <p:txBody>
          <a:bodyPr>
            <a:normAutofit/>
          </a:bodyPr>
          <a:lstStyle>
            <a:lvl1pPr marL="0" indent="0" algn="ctr">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5" name="Bildplatzhalter 2"/>
          <p:cNvSpPr>
            <a:spLocks noGrp="1"/>
          </p:cNvSpPr>
          <p:nvPr>
            <p:ph type="pic" sz="quarter" idx="11"/>
          </p:nvPr>
        </p:nvSpPr>
        <p:spPr>
          <a:xfrm>
            <a:off x="732292" y="1052736"/>
            <a:ext cx="3335651" cy="4176464"/>
          </a:xfrm>
        </p:spPr>
        <p:txBody>
          <a:bodyPr rtlCol="0">
            <a:normAutofit/>
          </a:bodyPr>
          <a:lstStyle/>
          <a:p>
            <a:pPr lvl="0"/>
            <a:endParaRPr lang="de-DE" noProof="0" dirty="0"/>
          </a:p>
        </p:txBody>
      </p:sp>
      <p:sp>
        <p:nvSpPr>
          <p:cNvPr id="13" name="Textfeld 12"/>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
        <p:nvSpPr>
          <p:cNvPr id="14" name="Untertitel 2"/>
          <p:cNvSpPr txBox="1">
            <a:spLocks/>
          </p:cNvSpPr>
          <p:nvPr userDrawn="1"/>
        </p:nvSpPr>
        <p:spPr bwMode="auto">
          <a:xfrm>
            <a:off x="971550" y="144577"/>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8"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0225" y="144577"/>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4610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pic>
        <p:nvPicPr>
          <p:cNvPr id="4" name="Picture 2" descr="C:\Users\cynthia\Desktop\A9R7A9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7050" y="1341438"/>
            <a:ext cx="3976688" cy="37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Gerade Verbindung 4"/>
          <p:cNvCxnSpPr/>
          <p:nvPr userDrawn="1"/>
        </p:nvCxnSpPr>
        <p:spPr>
          <a:xfrm>
            <a:off x="4932363" y="981075"/>
            <a:ext cx="0" cy="532765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6" name="Rechteck 5"/>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Rechteck 6"/>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9"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tertitel 2"/>
          <p:cNvSpPr txBox="1">
            <a:spLocks/>
          </p:cNvSpPr>
          <p:nvPr userDrawn="1"/>
        </p:nvSpPr>
        <p:spPr bwMode="auto">
          <a:xfrm>
            <a:off x="757238" y="225425"/>
            <a:ext cx="1438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BGM Basics</a:t>
            </a:r>
            <a:endParaRPr lang="de-DE" sz="1400" dirty="0"/>
          </a:p>
        </p:txBody>
      </p:sp>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Gerade Verbindung 11"/>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p:nvPr>
        </p:nvSpPr>
        <p:spPr>
          <a:xfrm>
            <a:off x="5220072"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30" name="Untertitel 2"/>
          <p:cNvSpPr>
            <a:spLocks noGrp="1"/>
          </p:cNvSpPr>
          <p:nvPr>
            <p:ph type="subTitle" idx="10"/>
          </p:nvPr>
        </p:nvSpPr>
        <p:spPr>
          <a:xfrm>
            <a:off x="539552" y="5301208"/>
            <a:ext cx="3767699" cy="360040"/>
          </a:xfrm>
        </p:spPr>
        <p:txBody>
          <a:bodyPr>
            <a:normAutofit/>
          </a:bodyPr>
          <a:lstStyle>
            <a:lvl1pPr marL="0" indent="0" algn="ctr">
              <a:buNone/>
              <a:defRPr sz="11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13" name="Textfeld 12"/>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15746971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962CEB68-C539-4E9C-BF8C-D8F2D0EC6D99}"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19642324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cxnSp>
        <p:nvCxnSpPr>
          <p:cNvPr id="4" name="Gerade Verbindung 3"/>
          <p:cNvCxnSpPr/>
          <p:nvPr userDrawn="1"/>
        </p:nvCxnSpPr>
        <p:spPr>
          <a:xfrm>
            <a:off x="4932363" y="981075"/>
            <a:ext cx="0" cy="5327650"/>
          </a:xfrm>
          <a:prstGeom prst="line">
            <a:avLst/>
          </a:prstGeom>
          <a:ln>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Inhaltsplatzhalter 2"/>
          <p:cNvSpPr>
            <a:spLocks noGrp="1"/>
          </p:cNvSpPr>
          <p:nvPr>
            <p:ph idx="1"/>
          </p:nvPr>
        </p:nvSpPr>
        <p:spPr>
          <a:xfrm>
            <a:off x="563914" y="1052736"/>
            <a:ext cx="3671590" cy="5205041"/>
          </a:xfrm>
        </p:spPr>
        <p:txBody>
          <a:bodyPr/>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2" name="Bildplatzhalter 2"/>
          <p:cNvSpPr>
            <a:spLocks noGrp="1"/>
          </p:cNvSpPr>
          <p:nvPr>
            <p:ph type="pic" sz="quarter" idx="11"/>
          </p:nvPr>
        </p:nvSpPr>
        <p:spPr>
          <a:xfrm>
            <a:off x="4932040" y="714648"/>
            <a:ext cx="4211960" cy="5905500"/>
          </a:xfrm>
        </p:spPr>
        <p:txBody>
          <a:bodyPr rtlCol="0">
            <a:normAutofit/>
          </a:bodyPr>
          <a:lstStyle/>
          <a:p>
            <a:pPr lvl="0"/>
            <a:endParaRPr lang="de-DE" noProof="0" dirty="0"/>
          </a:p>
        </p:txBody>
      </p:sp>
      <p:sp>
        <p:nvSpPr>
          <p:cNvPr id="13" name="Textfeld 12"/>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
        <p:nvSpPr>
          <p:cNvPr id="14" name="Untertitel 2"/>
          <p:cNvSpPr txBox="1">
            <a:spLocks/>
          </p:cNvSpPr>
          <p:nvPr userDrawn="1"/>
        </p:nvSpPr>
        <p:spPr bwMode="auto">
          <a:xfrm>
            <a:off x="971550" y="14363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5"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0225" y="14363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9139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Untertitel 2"/>
          <p:cNvSpPr txBox="1">
            <a:spLocks/>
          </p:cNvSpPr>
          <p:nvPr userDrawn="1"/>
        </p:nvSpPr>
        <p:spPr bwMode="auto">
          <a:xfrm>
            <a:off x="757238" y="225425"/>
            <a:ext cx="1438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BGM Basics</a:t>
            </a:r>
            <a:endParaRPr lang="de-DE" sz="1400" dirty="0"/>
          </a:p>
        </p:txBody>
      </p:sp>
      <p:pic>
        <p:nvPicPr>
          <p:cNvPr id="7" name="Grafik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3" name="Bildplatzhalter 2"/>
          <p:cNvSpPr>
            <a:spLocks noGrp="1"/>
          </p:cNvSpPr>
          <p:nvPr>
            <p:ph type="pic" sz="quarter" idx="11"/>
          </p:nvPr>
        </p:nvSpPr>
        <p:spPr>
          <a:xfrm>
            <a:off x="0" y="714648"/>
            <a:ext cx="9144000" cy="5905500"/>
          </a:xfrm>
        </p:spPr>
        <p:txBody>
          <a:bodyPr rtlCol="0">
            <a:normAutofit/>
          </a:bodyPr>
          <a:lstStyle/>
          <a:p>
            <a:pPr lvl="0"/>
            <a:endParaRPr lang="de-DE" noProof="0" dirty="0"/>
          </a:p>
        </p:txBody>
      </p:sp>
      <p:sp>
        <p:nvSpPr>
          <p:cNvPr id="13" name="Inhaltsplatzhalter 2"/>
          <p:cNvSpPr>
            <a:spLocks noGrp="1"/>
          </p:cNvSpPr>
          <p:nvPr>
            <p:ph idx="1"/>
          </p:nvPr>
        </p:nvSpPr>
        <p:spPr>
          <a:xfrm>
            <a:off x="971600" y="1340768"/>
            <a:ext cx="1980511" cy="1426259"/>
          </a:xfrm>
        </p:spPr>
        <p:txBody>
          <a:bodyPr>
            <a:normAutofit/>
          </a:bodyPr>
          <a:lstStyle>
            <a:lvl1pPr marL="0" indent="0" algn="ctr">
              <a:buClr>
                <a:srgbClr val="FDD205"/>
              </a:buClr>
              <a:buFontTx/>
              <a:buNone/>
              <a:defRPr sz="1600" b="1">
                <a:solidFill>
                  <a:schemeClr val="bg1"/>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5" name="Inhaltsplatzhalter 2"/>
          <p:cNvSpPr>
            <a:spLocks noGrp="1"/>
          </p:cNvSpPr>
          <p:nvPr>
            <p:ph idx="10"/>
          </p:nvPr>
        </p:nvSpPr>
        <p:spPr>
          <a:xfrm>
            <a:off x="3134097" y="1907643"/>
            <a:ext cx="1980511" cy="1426259"/>
          </a:xfrm>
        </p:spPr>
        <p:txBody>
          <a:bodyPr>
            <a:normAutofit/>
          </a:bodyPr>
          <a:lstStyle>
            <a:lvl1pPr marL="0" indent="0" algn="ctr">
              <a:buClr>
                <a:srgbClr val="FDD205"/>
              </a:buClr>
              <a:buFontTx/>
              <a:buNone/>
              <a:defRPr sz="1600" b="1">
                <a:solidFill>
                  <a:schemeClr val="bg1"/>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2" name="Textfeld 11"/>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257105706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Abschnitts-&#10;überschrift">
    <p:spTree>
      <p:nvGrpSpPr>
        <p:cNvPr id="1" name=""/>
        <p:cNvGrpSpPr/>
        <p:nvPr/>
      </p:nvGrpSpPr>
      <p:grpSpPr>
        <a:xfrm>
          <a:off x="0" y="0"/>
          <a:ext cx="0" cy="0"/>
          <a:chOff x="0" y="0"/>
          <a:chExt cx="0" cy="0"/>
        </a:xfrm>
      </p:grpSpPr>
      <p:pic>
        <p:nvPicPr>
          <p:cNvPr id="5"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30" name="Inhaltsplatzhalter 2"/>
          <p:cNvSpPr>
            <a:spLocks noGrp="1"/>
          </p:cNvSpPr>
          <p:nvPr>
            <p:ph idx="13"/>
          </p:nvPr>
        </p:nvSpPr>
        <p:spPr>
          <a:xfrm>
            <a:off x="179512" y="1988840"/>
            <a:ext cx="8784976" cy="3024336"/>
          </a:xfrm>
        </p:spPr>
        <p:txBody>
          <a:bodyPr lIns="360000"/>
          <a:lstStyle>
            <a:lvl1pPr>
              <a:buClr>
                <a:srgbClr val="FDD205"/>
              </a:buClr>
              <a:defRPr sz="3200">
                <a:solidFill>
                  <a:schemeClr val="bg1">
                    <a:lumMod val="50000"/>
                  </a:schemeClr>
                </a:solidFill>
              </a:defRPr>
            </a:lvl1pPr>
            <a:lvl2pPr>
              <a:buClr>
                <a:srgbClr val="FDD205"/>
              </a:buClr>
              <a:defRPr sz="2800">
                <a:solidFill>
                  <a:schemeClr val="bg1">
                    <a:lumMod val="50000"/>
                  </a:schemeClr>
                </a:solidFill>
              </a:defRPr>
            </a:lvl2pPr>
            <a:lvl3pPr>
              <a:buClr>
                <a:srgbClr val="FDD205"/>
              </a:buClr>
              <a:defRPr sz="2400">
                <a:solidFill>
                  <a:schemeClr val="bg1">
                    <a:lumMod val="50000"/>
                  </a:schemeClr>
                </a:solidFill>
              </a:defRPr>
            </a:lvl3pPr>
            <a:lvl4pPr>
              <a:buClr>
                <a:srgbClr val="FDD205"/>
              </a:buClr>
              <a:defRPr sz="2000">
                <a:solidFill>
                  <a:schemeClr val="bg1">
                    <a:lumMod val="50000"/>
                  </a:schemeClr>
                </a:solidFill>
              </a:defRPr>
            </a:lvl4pPr>
            <a:lvl5pPr>
              <a:buClr>
                <a:srgbClr val="FDD205"/>
              </a:buClr>
              <a:defRPr sz="20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3" name="Inhaltsplatzhalter 2"/>
          <p:cNvSpPr>
            <a:spLocks noGrp="1"/>
          </p:cNvSpPr>
          <p:nvPr>
            <p:ph idx="1"/>
          </p:nvPr>
        </p:nvSpPr>
        <p:spPr>
          <a:xfrm>
            <a:off x="6314604" y="5280185"/>
            <a:ext cx="2304256" cy="834132"/>
          </a:xfrm>
          <a:ln w="28575">
            <a:noFill/>
            <a:prstDash val="sysDot"/>
          </a:ln>
        </p:spPr>
        <p:txBody>
          <a:bodyPr>
            <a:normAutofit/>
          </a:bodyPr>
          <a:lstStyle>
            <a:lvl1pPr marL="0" indent="0" algn="ctr">
              <a:buClr>
                <a:srgbClr val="FDD205"/>
              </a:buClr>
              <a:buFontTx/>
              <a:buNone/>
              <a:defRPr sz="1600" b="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4"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2" name="Textfeld 11"/>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
        <p:nvSpPr>
          <p:cNvPr id="17" name="Untertitel 2"/>
          <p:cNvSpPr txBox="1">
            <a:spLocks/>
          </p:cNvSpPr>
          <p:nvPr userDrawn="1"/>
        </p:nvSpPr>
        <p:spPr bwMode="auto">
          <a:xfrm>
            <a:off x="971550" y="14363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8" name="Grafik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0225" y="14363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23547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bschnitts-&#10;überschrift">
    <p:spTree>
      <p:nvGrpSpPr>
        <p:cNvPr id="1" name=""/>
        <p:cNvGrpSpPr/>
        <p:nvPr/>
      </p:nvGrpSpPr>
      <p:grpSpPr>
        <a:xfrm>
          <a:off x="0" y="0"/>
          <a:ext cx="0" cy="0"/>
          <a:chOff x="0" y="0"/>
          <a:chExt cx="0" cy="0"/>
        </a:xfrm>
      </p:grpSpPr>
      <p:pic>
        <p:nvPicPr>
          <p:cNvPr id="3"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m 12"/>
          <p:cNvGraphicFramePr>
            <a:graphicFrameLocks/>
          </p:cNvGraphicFramePr>
          <p:nvPr/>
        </p:nvGraphicFramePr>
        <p:xfrm>
          <a:off x="250825" y="2060575"/>
          <a:ext cx="8642350" cy="439261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3" name="Textfeld 12"/>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
        <p:nvSpPr>
          <p:cNvPr id="11" name="Untertitel 2"/>
          <p:cNvSpPr txBox="1">
            <a:spLocks/>
          </p:cNvSpPr>
          <p:nvPr userDrawn="1"/>
        </p:nvSpPr>
        <p:spPr bwMode="auto">
          <a:xfrm>
            <a:off x="971550" y="98630"/>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4" name="Grafik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0225" y="98630"/>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2711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Abschnitts-&#10;überschrift">
    <p:spTree>
      <p:nvGrpSpPr>
        <p:cNvPr id="1" name=""/>
        <p:cNvGrpSpPr/>
        <p:nvPr/>
      </p:nvGrpSpPr>
      <p:grpSpPr>
        <a:xfrm>
          <a:off x="0" y="0"/>
          <a:ext cx="0" cy="0"/>
          <a:chOff x="0" y="0"/>
          <a:chExt cx="0" cy="0"/>
        </a:xfrm>
      </p:grpSpPr>
      <p:pic>
        <p:nvPicPr>
          <p:cNvPr id="3" name="Grafik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tertitel 2"/>
          <p:cNvSpPr txBox="1">
            <a:spLocks/>
          </p:cNvSpPr>
          <p:nvPr userDrawn="1"/>
        </p:nvSpPr>
        <p:spPr bwMode="auto">
          <a:xfrm>
            <a:off x="757238" y="225425"/>
            <a:ext cx="1438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BGM Basics</a:t>
            </a:r>
            <a:endParaRPr lang="de-DE" sz="1400" dirty="0"/>
          </a:p>
        </p:txBody>
      </p:sp>
      <p:pic>
        <p:nvPicPr>
          <p:cNvPr id="5" name="Grafik 1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m 12"/>
          <p:cNvGraphicFramePr>
            <a:graphicFrameLocks/>
          </p:cNvGraphicFramePr>
          <p:nvPr/>
        </p:nvGraphicFramePr>
        <p:xfrm>
          <a:off x="452438" y="2989263"/>
          <a:ext cx="8331200" cy="3254375"/>
        </p:xfrm>
        <a:graphic>
          <a:graphicData uri="http://schemas.openxmlformats.org/presentationml/2006/ole">
            <mc:AlternateContent xmlns:mc="http://schemas.openxmlformats.org/markup-compatibility/2006">
              <mc:Choice xmlns:v="urn:schemas-microsoft-com:vml" Requires="v">
                <p:oleObj spid="_x0000_s2132" r:id="rId6" imgW="8333954" imgH="3255546" progId="Excel.Chart.8">
                  <p:embed/>
                </p:oleObj>
              </mc:Choice>
              <mc:Fallback>
                <p:oleObj r:id="rId6" imgW="8333954" imgH="3255546"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438" y="2989263"/>
                        <a:ext cx="83312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3" name="Textfeld 12"/>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60510541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Abschnitts-&#10;überschrift">
    <p:spTree>
      <p:nvGrpSpPr>
        <p:cNvPr id="1" name=""/>
        <p:cNvGrpSpPr/>
        <p:nvPr/>
      </p:nvGrpSpPr>
      <p:grpSpPr>
        <a:xfrm>
          <a:off x="0" y="0"/>
          <a:ext cx="0" cy="0"/>
          <a:chOff x="0" y="0"/>
          <a:chExt cx="0" cy="0"/>
        </a:xfrm>
      </p:grpSpPr>
      <p:pic>
        <p:nvPicPr>
          <p:cNvPr id="2"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8" name="Gerade Verbindung 7"/>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bwMode="auto">
          <a:xfrm>
            <a:off x="881590" y="188640"/>
            <a:ext cx="254656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6043" y="233645"/>
            <a:ext cx="341115" cy="38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17" name="Textfeld 16"/>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96170181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Abschnitts-&#10;überschrift">
    <p:spTree>
      <p:nvGrpSpPr>
        <p:cNvPr id="1" name=""/>
        <p:cNvGrpSpPr/>
        <p:nvPr/>
      </p:nvGrpSpPr>
      <p:grpSpPr>
        <a:xfrm>
          <a:off x="0" y="0"/>
          <a:ext cx="0" cy="0"/>
          <a:chOff x="0" y="0"/>
          <a:chExt cx="0" cy="0"/>
        </a:xfrm>
      </p:grpSpPr>
      <p:pic>
        <p:nvPicPr>
          <p:cNvPr id="2"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Rechteck 5"/>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Textfeld 6"/>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cxnSp>
        <p:nvCxnSpPr>
          <p:cNvPr id="8" name="Gerade Verbindung 7"/>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2" name="Untertitel 2"/>
          <p:cNvSpPr txBox="1">
            <a:spLocks/>
          </p:cNvSpPr>
          <p:nvPr userDrawn="1"/>
        </p:nvSpPr>
        <p:spPr bwMode="auto">
          <a:xfrm>
            <a:off x="881590" y="188640"/>
            <a:ext cx="254656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6043" y="233645"/>
            <a:ext cx="341115" cy="38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53508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tertitel 2"/>
          <p:cNvSpPr txBox="1">
            <a:spLocks/>
          </p:cNvSpPr>
          <p:nvPr userDrawn="1"/>
        </p:nvSpPr>
        <p:spPr bwMode="auto">
          <a:xfrm>
            <a:off x="757238" y="225425"/>
            <a:ext cx="1438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BGM Basics</a:t>
            </a:r>
            <a:endParaRPr lang="de-DE" sz="1400" dirty="0"/>
          </a:p>
        </p:txBody>
      </p:sp>
      <p:pic>
        <p:nvPicPr>
          <p:cNvPr id="6" name="Grafik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txBox="1">
            <a:spLocks/>
          </p:cNvSpPr>
          <p:nvPr userDrawn="1"/>
        </p:nvSpPr>
        <p:spPr>
          <a:xfrm>
            <a:off x="611188" y="1773238"/>
            <a:ext cx="7969250" cy="1160462"/>
          </a:xfrm>
          <a:prstGeom prst="rect">
            <a:avLst/>
          </a:prstGeom>
          <a:solidFill>
            <a:srgbClr val="FDD205">
              <a:alpha val="92000"/>
            </a:srgbClr>
          </a:solidFill>
        </p:spPr>
        <p:txBody>
          <a:bodyPr lIns="252000" anchor="ct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defRPr/>
            </a:pPr>
            <a:endParaRPr lang="de-DE" sz="2800" b="1" dirty="0" smtClean="0">
              <a:solidFill>
                <a:schemeClr val="bg1"/>
              </a:solidFill>
            </a:endParaRPr>
          </a:p>
        </p:txBody>
      </p:sp>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Rechteck 8"/>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1" name="Gerade Verbindung 10"/>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3" name="Inhaltsplatzhalter 2"/>
          <p:cNvSpPr>
            <a:spLocks noGrp="1"/>
          </p:cNvSpPr>
          <p:nvPr>
            <p:ph idx="1"/>
          </p:nvPr>
        </p:nvSpPr>
        <p:spPr>
          <a:xfrm>
            <a:off x="611560" y="2726922"/>
            <a:ext cx="7969440" cy="2422763"/>
          </a:xfrm>
          <a:solidFill>
            <a:schemeClr val="bg1">
              <a:lumMod val="50000"/>
              <a:alpha val="95000"/>
            </a:schemeClr>
          </a:solidFill>
        </p:spPr>
        <p:txBody>
          <a:bodyPr lIns="360000" tIns="144000"/>
          <a:lstStyle>
            <a:lvl1pPr>
              <a:buClr>
                <a:srgbClr val="FDD205"/>
              </a:buClr>
              <a:defRPr sz="2400">
                <a:solidFill>
                  <a:schemeClr val="bg1"/>
                </a:solidFill>
              </a:defRPr>
            </a:lvl1pPr>
            <a:lvl2pPr>
              <a:buClr>
                <a:srgbClr val="FDD205"/>
              </a:buClr>
              <a:defRPr sz="2000">
                <a:solidFill>
                  <a:schemeClr val="bg1"/>
                </a:solidFill>
              </a:defRPr>
            </a:lvl2pPr>
            <a:lvl3pPr>
              <a:buClr>
                <a:srgbClr val="FDD205"/>
              </a:buClr>
              <a:defRPr sz="1800">
                <a:solidFill>
                  <a:schemeClr val="bg1"/>
                </a:solidFill>
              </a:defRPr>
            </a:lvl3pPr>
            <a:lvl4pPr>
              <a:buClr>
                <a:srgbClr val="FDD205"/>
              </a:buClr>
              <a:defRPr sz="1600">
                <a:solidFill>
                  <a:schemeClr val="bg1"/>
                </a:solidFill>
              </a:defRPr>
            </a:lvl4pPr>
            <a:lvl5pPr>
              <a:buClr>
                <a:srgbClr val="FDD205"/>
              </a:buClr>
              <a:defRPr sz="1600">
                <a:solidFill>
                  <a:schemeClr val="bg1"/>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4" name="Inhaltsplatzhalter 2"/>
          <p:cNvSpPr>
            <a:spLocks noGrp="1"/>
          </p:cNvSpPr>
          <p:nvPr>
            <p:ph idx="11"/>
          </p:nvPr>
        </p:nvSpPr>
        <p:spPr>
          <a:xfrm>
            <a:off x="642789" y="1988839"/>
            <a:ext cx="7756163" cy="724839"/>
          </a:xfrm>
        </p:spPr>
        <p:txBody>
          <a:bodyPr lIns="360000">
            <a:noAutofit/>
          </a:bodyPr>
          <a:lstStyle>
            <a:lvl1pPr marL="0" indent="0">
              <a:buClr>
                <a:srgbClr val="FDD205"/>
              </a:buClr>
              <a:buFontTx/>
              <a:buNone/>
              <a:defRPr sz="2800" b="1">
                <a:solidFill>
                  <a:schemeClr val="bg1"/>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2" name="Textfeld 11"/>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13605580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Abschnitts-&#10;überschrift">
    <p:spTree>
      <p:nvGrpSpPr>
        <p:cNvPr id="1" name=""/>
        <p:cNvGrpSpPr/>
        <p:nvPr/>
      </p:nvGrpSpPr>
      <p:grpSpPr>
        <a:xfrm>
          <a:off x="0" y="0"/>
          <a:ext cx="0" cy="0"/>
          <a:chOff x="0" y="0"/>
          <a:chExt cx="0" cy="0"/>
        </a:xfrm>
      </p:grpSpPr>
      <p:sp>
        <p:nvSpPr>
          <p:cNvPr id="3" name="Rechteck 2"/>
          <p:cNvSpPr/>
          <p:nvPr userDrawn="1"/>
        </p:nvSpPr>
        <p:spPr>
          <a:xfrm>
            <a:off x="0" y="1052513"/>
            <a:ext cx="9144000"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4" name="Grafik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tertitel 2"/>
          <p:cNvSpPr txBox="1">
            <a:spLocks/>
          </p:cNvSpPr>
          <p:nvPr userDrawn="1"/>
        </p:nvSpPr>
        <p:spPr bwMode="auto">
          <a:xfrm>
            <a:off x="971550" y="358775"/>
            <a:ext cx="64008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BGM Basics</a:t>
            </a:r>
            <a:endParaRPr lang="de-DE" sz="2400" dirty="0"/>
          </a:p>
        </p:txBody>
      </p:sp>
      <p:pic>
        <p:nvPicPr>
          <p:cNvPr id="6" name="Grafik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358775"/>
            <a:ext cx="5349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Users\cynthia\Desktop\transparenz.png"/>
          <p:cNvPicPr>
            <a:picLocks noChangeAspect="1" noChangeArrowheads="1"/>
          </p:cNvPicPr>
          <p:nvPr userDrawn="1"/>
        </p:nvPicPr>
        <p:blipFill>
          <a:blip r:embed="rId4">
            <a:extLst>
              <a:ext uri="{28A0092B-C50C-407E-A947-70E740481C1C}">
                <a14:useLocalDpi xmlns:a14="http://schemas.microsoft.com/office/drawing/2010/main" val="0"/>
              </a:ext>
            </a:extLst>
          </a:blip>
          <a:srcRect r="25642"/>
          <a:stretch>
            <a:fillRect/>
          </a:stretch>
        </p:blipFill>
        <p:spPr bwMode="auto">
          <a:xfrm>
            <a:off x="6659563" y="3573463"/>
            <a:ext cx="2484437"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hteck 7"/>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Titel 1"/>
          <p:cNvSpPr>
            <a:spLocks noGrp="1"/>
          </p:cNvSpPr>
          <p:nvPr>
            <p:ph type="ctrTitle"/>
          </p:nvPr>
        </p:nvSpPr>
        <p:spPr>
          <a:xfrm>
            <a:off x="0" y="1757265"/>
            <a:ext cx="7772400" cy="879647"/>
          </a:xfrm>
          <a:solidFill>
            <a:schemeClr val="bg1"/>
          </a:solidFill>
        </p:spPr>
        <p:txBody>
          <a:bodyPr lIns="360000">
            <a:normAutofit/>
          </a:bodyPr>
          <a:lstStyle>
            <a:lvl1pPr algn="l">
              <a:defRPr sz="3200">
                <a:solidFill>
                  <a:srgbClr val="918F90"/>
                </a:solidFill>
              </a:defRPr>
            </a:lvl1pPr>
          </a:lstStyle>
          <a:p>
            <a:r>
              <a:rPr lang="de-DE" dirty="0" smtClean="0"/>
              <a:t>Titelmasterformat durch Klicken bearbeiten</a:t>
            </a:r>
            <a:endParaRPr lang="de-DE" dirty="0"/>
          </a:p>
        </p:txBody>
      </p:sp>
      <p:sp>
        <p:nvSpPr>
          <p:cNvPr id="10" name="Textfeld 9"/>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19685973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7" name="Grafik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tertitel 2"/>
          <p:cNvSpPr txBox="1">
            <a:spLocks/>
          </p:cNvSpPr>
          <p:nvPr userDrawn="1"/>
        </p:nvSpPr>
        <p:spPr bwMode="auto">
          <a:xfrm>
            <a:off x="757238" y="225425"/>
            <a:ext cx="1438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BGM Basics</a:t>
            </a:r>
            <a:endParaRPr lang="de-DE" sz="1400" dirty="0"/>
          </a:p>
        </p:txBody>
      </p:sp>
      <p:pic>
        <p:nvPicPr>
          <p:cNvPr id="9" name="Grafik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Untertitel 2"/>
          <p:cNvSpPr txBox="1">
            <a:spLocks/>
          </p:cNvSpPr>
          <p:nvPr userDrawn="1"/>
        </p:nvSpPr>
        <p:spPr>
          <a:xfrm>
            <a:off x="395288" y="6313488"/>
            <a:ext cx="1944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smtClean="0">
                <a:solidFill>
                  <a:srgbClr val="918F90"/>
                </a:solidFill>
              </a:rPr>
              <a:t>Quelle : zum Einfügen klicken</a:t>
            </a:r>
            <a:endParaRPr lang="de-DE" sz="900" dirty="0">
              <a:solidFill>
                <a:srgbClr val="918F90"/>
              </a:solidFill>
            </a:endParaRPr>
          </a:p>
        </p:txBody>
      </p:sp>
      <p:sp>
        <p:nvSpPr>
          <p:cNvPr id="11" name="Rechteck 10"/>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4" name="Gerade Verbindung 13"/>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dirty="0" smtClean="0"/>
              <a:t>Titelmasterformat durch Klicken bearbeiten</a:t>
            </a:r>
            <a:endParaRPr lang="de-DE" dirty="0"/>
          </a:p>
        </p:txBody>
      </p:sp>
      <p:sp>
        <p:nvSpPr>
          <p:cNvPr id="21" name="Inhaltsplatzhalter 2"/>
          <p:cNvSpPr>
            <a:spLocks noGrp="1"/>
          </p:cNvSpPr>
          <p:nvPr>
            <p:ph idx="10"/>
          </p:nvPr>
        </p:nvSpPr>
        <p:spPr>
          <a:xfrm>
            <a:off x="4645025" y="2893939"/>
            <a:ext cx="3804243" cy="3388214"/>
          </a:xfrm>
        </p:spPr>
        <p:txBody>
          <a:bodyPr/>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22" name="Inhaltsplatzhalter 2"/>
          <p:cNvSpPr>
            <a:spLocks noGrp="1"/>
          </p:cNvSpPr>
          <p:nvPr>
            <p:ph idx="11"/>
          </p:nvPr>
        </p:nvSpPr>
        <p:spPr>
          <a:xfrm>
            <a:off x="503238" y="2060822"/>
            <a:ext cx="3804243" cy="792113"/>
          </a:xfrm>
        </p:spPr>
        <p:txBody>
          <a:bodyPr/>
          <a:lstStyle>
            <a:lvl1pPr marL="0" indent="0">
              <a:buClr>
                <a:srgbClr val="FDD205"/>
              </a:buClr>
              <a:buFontTx/>
              <a:buNone/>
              <a:defRPr sz="2400" b="1">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4" name="Inhaltsplatzhalter 2"/>
          <p:cNvSpPr>
            <a:spLocks noGrp="1"/>
          </p:cNvSpPr>
          <p:nvPr>
            <p:ph idx="12"/>
          </p:nvPr>
        </p:nvSpPr>
        <p:spPr>
          <a:xfrm>
            <a:off x="4644008" y="2060823"/>
            <a:ext cx="3804243" cy="792113"/>
          </a:xfrm>
        </p:spPr>
        <p:txBody>
          <a:bodyPr/>
          <a:lstStyle>
            <a:lvl1pPr marL="0" indent="0">
              <a:buClr>
                <a:srgbClr val="FDD205"/>
              </a:buClr>
              <a:buFontTx/>
              <a:buNone/>
              <a:defRPr sz="2400" b="1">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5" name="Inhaltsplatzhalter 2"/>
          <p:cNvSpPr>
            <a:spLocks noGrp="1"/>
          </p:cNvSpPr>
          <p:nvPr>
            <p:ph idx="13"/>
          </p:nvPr>
        </p:nvSpPr>
        <p:spPr>
          <a:xfrm>
            <a:off x="519705" y="2903139"/>
            <a:ext cx="3804243" cy="3388214"/>
          </a:xfrm>
        </p:spPr>
        <p:txBody>
          <a:bodyPr/>
          <a:lstStyle>
            <a:lvl1pPr>
              <a:buClr>
                <a:srgbClr val="FDD205"/>
              </a:buClr>
              <a:defRPr sz="2400">
                <a:solidFill>
                  <a:srgbClr val="918F90"/>
                </a:solidFill>
              </a:defRPr>
            </a:lvl1pPr>
            <a:lvl2pPr>
              <a:buClr>
                <a:srgbClr val="FDD205"/>
              </a:buClr>
              <a:defRPr sz="2000">
                <a:solidFill>
                  <a:srgbClr val="918F90"/>
                </a:solidFill>
              </a:defRPr>
            </a:lvl2pPr>
            <a:lvl3pPr>
              <a:buClr>
                <a:srgbClr val="FDD205"/>
              </a:buClr>
              <a:defRPr sz="1800">
                <a:solidFill>
                  <a:srgbClr val="918F90"/>
                </a:solidFill>
              </a:defRPr>
            </a:lvl3pPr>
            <a:lvl4pPr>
              <a:buClr>
                <a:srgbClr val="FDD205"/>
              </a:buClr>
              <a:defRPr sz="1600">
                <a:solidFill>
                  <a:srgbClr val="918F90"/>
                </a:solidFill>
              </a:defRPr>
            </a:lvl4pPr>
            <a:lvl5pPr>
              <a:buClr>
                <a:srgbClr val="FDD205"/>
              </a:buClr>
              <a:defRPr sz="1600">
                <a:solidFill>
                  <a:srgbClr val="918F90"/>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6" name="Textfeld 15"/>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1098934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62CEB68-C539-4E9C-BF8C-D8F2D0EC6D99}"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120018619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Abschnitts-&#10;überschrift">
    <p:spTree>
      <p:nvGrpSpPr>
        <p:cNvPr id="1" name=""/>
        <p:cNvGrpSpPr/>
        <p:nvPr/>
      </p:nvGrpSpPr>
      <p:grpSpPr>
        <a:xfrm>
          <a:off x="0" y="0"/>
          <a:ext cx="0" cy="0"/>
          <a:chOff x="0" y="0"/>
          <a:chExt cx="0" cy="0"/>
        </a:xfrm>
      </p:grpSpPr>
      <p:pic>
        <p:nvPicPr>
          <p:cNvPr id="4" name="Grafik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Untertitel 2"/>
          <p:cNvSpPr txBox="1">
            <a:spLocks/>
          </p:cNvSpPr>
          <p:nvPr userDrawn="1"/>
        </p:nvSpPr>
        <p:spPr bwMode="auto">
          <a:xfrm>
            <a:off x="757238" y="225425"/>
            <a:ext cx="14382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1400" dirty="0" smtClean="0"/>
              <a:t>BGM Basics</a:t>
            </a:r>
            <a:endParaRPr lang="de-DE" sz="1400" dirty="0"/>
          </a:p>
        </p:txBody>
      </p:sp>
      <p:pic>
        <p:nvPicPr>
          <p:cNvPr id="6" name="Grafik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225425"/>
            <a:ext cx="3365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 name="Rechteck 7"/>
          <p:cNvSpPr/>
          <p:nvPr userDrawn="1"/>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0" name="Gerade Verbindung 9"/>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29" name="Titel 1"/>
          <p:cNvSpPr>
            <a:spLocks noGrp="1"/>
          </p:cNvSpPr>
          <p:nvPr>
            <p:ph type="ctrTitle"/>
          </p:nvPr>
        </p:nvSpPr>
        <p:spPr>
          <a:xfrm>
            <a:off x="179512" y="836712"/>
            <a:ext cx="8784976" cy="1008112"/>
          </a:xfrm>
          <a:noFill/>
        </p:spPr>
        <p:txBody>
          <a:bodyPr lIns="360000">
            <a:noAutofit/>
          </a:bodyPr>
          <a:lstStyle>
            <a:lvl1pPr algn="l">
              <a:defRPr sz="4000">
                <a:solidFill>
                  <a:schemeClr val="bg1">
                    <a:lumMod val="50000"/>
                  </a:schemeClr>
                </a:solidFill>
              </a:defRPr>
            </a:lvl1pPr>
          </a:lstStyle>
          <a:p>
            <a:r>
              <a:rPr lang="de-DE" smtClean="0"/>
              <a:t>Titelmasterformat durch Klicken bearbeiten</a:t>
            </a:r>
            <a:endParaRPr lang="de-DE" dirty="0"/>
          </a:p>
        </p:txBody>
      </p:sp>
      <p:sp>
        <p:nvSpPr>
          <p:cNvPr id="30" name="Inhaltsplatzhalter 2"/>
          <p:cNvSpPr>
            <a:spLocks noGrp="1"/>
          </p:cNvSpPr>
          <p:nvPr>
            <p:ph idx="13"/>
          </p:nvPr>
        </p:nvSpPr>
        <p:spPr>
          <a:xfrm>
            <a:off x="179512" y="1988840"/>
            <a:ext cx="8784976" cy="4464496"/>
          </a:xfrm>
        </p:spPr>
        <p:txBody>
          <a:bodyPr lIns="360000"/>
          <a:lstStyle>
            <a:lvl1pPr>
              <a:buClr>
                <a:srgbClr val="FDD205"/>
              </a:buClr>
              <a:defRPr sz="2400">
                <a:solidFill>
                  <a:schemeClr val="bg1">
                    <a:lumMod val="50000"/>
                  </a:schemeClr>
                </a:solidFill>
              </a:defRPr>
            </a:lvl1pPr>
            <a:lvl2pPr>
              <a:buClr>
                <a:srgbClr val="FDD205"/>
              </a:buClr>
              <a:defRPr sz="2000">
                <a:solidFill>
                  <a:schemeClr val="bg1">
                    <a:lumMod val="50000"/>
                  </a:schemeClr>
                </a:solidFill>
              </a:defRPr>
            </a:lvl2pPr>
            <a:lvl3pPr>
              <a:buClr>
                <a:srgbClr val="FDD205"/>
              </a:buClr>
              <a:defRPr sz="1800">
                <a:solidFill>
                  <a:schemeClr val="bg1">
                    <a:lumMod val="50000"/>
                  </a:schemeClr>
                </a:solidFill>
              </a:defRPr>
            </a:lvl3pPr>
            <a:lvl4pPr>
              <a:buClr>
                <a:srgbClr val="FDD205"/>
              </a:buClr>
              <a:defRPr sz="1600">
                <a:solidFill>
                  <a:schemeClr val="bg1">
                    <a:lumMod val="50000"/>
                  </a:schemeClr>
                </a:solidFill>
              </a:defRPr>
            </a:lvl4pPr>
            <a:lvl5pPr>
              <a:buClr>
                <a:srgbClr val="FDD205"/>
              </a:buClr>
              <a:defRPr sz="1600">
                <a:solidFill>
                  <a:schemeClr val="bg1">
                    <a:lumMod val="50000"/>
                  </a:schemeClr>
                </a:solidFill>
              </a:defRPr>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1" name="Textfeld 10"/>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38843164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Abschnitts-&#10;überschrift">
    <p:spTree>
      <p:nvGrpSpPr>
        <p:cNvPr id="1" name=""/>
        <p:cNvGrpSpPr/>
        <p:nvPr/>
      </p:nvGrpSpPr>
      <p:grpSpPr>
        <a:xfrm>
          <a:off x="0" y="0"/>
          <a:ext cx="0" cy="0"/>
          <a:chOff x="0" y="0"/>
          <a:chExt cx="0" cy="0"/>
        </a:xfrm>
      </p:grpSpPr>
      <p:sp>
        <p:nvSpPr>
          <p:cNvPr id="7" name="Rechteck 6"/>
          <p:cNvSpPr/>
          <p:nvPr userDrawn="1"/>
        </p:nvSpPr>
        <p:spPr>
          <a:xfrm>
            <a:off x="-1588" y="1052513"/>
            <a:ext cx="9144001" cy="5775325"/>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72450" y="242888"/>
            <a:ext cx="5762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ntertitel 2"/>
          <p:cNvSpPr txBox="1">
            <a:spLocks/>
          </p:cNvSpPr>
          <p:nvPr userDrawn="1"/>
        </p:nvSpPr>
        <p:spPr bwMode="auto">
          <a:xfrm>
            <a:off x="971550" y="358775"/>
            <a:ext cx="64008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BGM Basics</a:t>
            </a:r>
            <a:endParaRPr lang="de-DE" sz="2400" dirty="0"/>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358775"/>
            <a:ext cx="5349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cynthia\Desktop\transparenz.png"/>
          <p:cNvPicPr>
            <a:picLocks noChangeAspect="1" noChangeArrowheads="1"/>
          </p:cNvPicPr>
          <p:nvPr userDrawn="1"/>
        </p:nvPicPr>
        <p:blipFill>
          <a:blip r:embed="rId4">
            <a:extLst>
              <a:ext uri="{28A0092B-C50C-407E-A947-70E740481C1C}">
                <a14:useLocalDpi xmlns:a14="http://schemas.microsoft.com/office/drawing/2010/main" val="0"/>
              </a:ext>
            </a:extLst>
          </a:blip>
          <a:srcRect r="25642"/>
          <a:stretch>
            <a:fillRect/>
          </a:stretch>
        </p:blipFill>
        <p:spPr bwMode="auto">
          <a:xfrm>
            <a:off x="6659563" y="3573463"/>
            <a:ext cx="2484437"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Titel 1"/>
          <p:cNvSpPr>
            <a:spLocks noGrp="1"/>
          </p:cNvSpPr>
          <p:nvPr>
            <p:ph type="ctrTitle"/>
          </p:nvPr>
        </p:nvSpPr>
        <p:spPr>
          <a:xfrm>
            <a:off x="0" y="1757265"/>
            <a:ext cx="7772400" cy="879647"/>
          </a:xfrm>
          <a:solidFill>
            <a:schemeClr val="bg1"/>
          </a:solidFill>
        </p:spPr>
        <p:txBody>
          <a:bodyPr lIns="360000">
            <a:normAutofit/>
          </a:bodyPr>
          <a:lstStyle>
            <a:lvl1pPr algn="l">
              <a:defRPr sz="3200">
                <a:solidFill>
                  <a:srgbClr val="918F90"/>
                </a:solidFill>
              </a:defRPr>
            </a:lvl1pPr>
          </a:lstStyle>
          <a:p>
            <a:r>
              <a:rPr lang="de-DE" dirty="0" smtClean="0"/>
              <a:t>Titelmasterformat durch Klicken bearbeiten</a:t>
            </a:r>
            <a:endParaRPr lang="de-DE" dirty="0"/>
          </a:p>
        </p:txBody>
      </p:sp>
      <p:sp>
        <p:nvSpPr>
          <p:cNvPr id="20" name="Inhaltsplatzhalter 2"/>
          <p:cNvSpPr>
            <a:spLocks noGrp="1"/>
          </p:cNvSpPr>
          <p:nvPr>
            <p:ph idx="1"/>
          </p:nvPr>
        </p:nvSpPr>
        <p:spPr>
          <a:xfrm>
            <a:off x="395536" y="3789040"/>
            <a:ext cx="3600400" cy="2448272"/>
          </a:xfrm>
        </p:spPr>
        <p:txBody>
          <a:bodyPr>
            <a:normAutofit/>
          </a:bodyPr>
          <a:lstStyle>
            <a:lvl1pPr marL="0" indent="0">
              <a:buClr>
                <a:srgbClr val="FDD205"/>
              </a:buClr>
              <a:buFontTx/>
              <a:buNone/>
              <a:defRPr sz="160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21" name="Inhaltsplatzhalter 2"/>
          <p:cNvSpPr>
            <a:spLocks noGrp="1"/>
          </p:cNvSpPr>
          <p:nvPr>
            <p:ph idx="10"/>
          </p:nvPr>
        </p:nvSpPr>
        <p:spPr>
          <a:xfrm>
            <a:off x="5076056" y="3789040"/>
            <a:ext cx="3600400" cy="2448272"/>
          </a:xfrm>
        </p:spPr>
        <p:txBody>
          <a:bodyPr>
            <a:normAutofit/>
          </a:bodyPr>
          <a:lstStyle>
            <a:lvl1pPr marL="0" indent="0">
              <a:buClr>
                <a:srgbClr val="FDD205"/>
              </a:buClr>
              <a:buFontTx/>
              <a:buNone/>
              <a:defRPr sz="1600">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8" name="Inhaltsplatzhalter 2"/>
          <p:cNvSpPr>
            <a:spLocks noGrp="1"/>
          </p:cNvSpPr>
          <p:nvPr>
            <p:ph idx="11"/>
          </p:nvPr>
        </p:nvSpPr>
        <p:spPr>
          <a:xfrm>
            <a:off x="395536" y="3068960"/>
            <a:ext cx="3600400" cy="648072"/>
          </a:xfrm>
        </p:spPr>
        <p:txBody>
          <a:bodyPr>
            <a:noAutofit/>
          </a:bodyPr>
          <a:lstStyle>
            <a:lvl1pPr marL="0" indent="0">
              <a:buClr>
                <a:srgbClr val="FDD205"/>
              </a:buClr>
              <a:buFontTx/>
              <a:buNone/>
              <a:defRPr sz="1800" b="1">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9" name="Inhaltsplatzhalter 2"/>
          <p:cNvSpPr>
            <a:spLocks noGrp="1"/>
          </p:cNvSpPr>
          <p:nvPr>
            <p:ph idx="12"/>
          </p:nvPr>
        </p:nvSpPr>
        <p:spPr>
          <a:xfrm>
            <a:off x="5076056" y="3068960"/>
            <a:ext cx="3600400" cy="648072"/>
          </a:xfrm>
        </p:spPr>
        <p:txBody>
          <a:bodyPr>
            <a:noAutofit/>
          </a:bodyPr>
          <a:lstStyle>
            <a:lvl1pPr marL="0" indent="0">
              <a:buClr>
                <a:srgbClr val="FDD205"/>
              </a:buClr>
              <a:buFontTx/>
              <a:buNone/>
              <a:defRPr sz="1800" b="1">
                <a:solidFill>
                  <a:schemeClr val="bg1">
                    <a:lumMod val="50000"/>
                  </a:schemeClr>
                </a:solidFill>
              </a:defRPr>
            </a:lvl1pPr>
            <a:lvl2pPr marL="457200" indent="0">
              <a:buClr>
                <a:srgbClr val="FDD205"/>
              </a:buClr>
              <a:buFontTx/>
              <a:buNone/>
              <a:defRPr sz="2800">
                <a:solidFill>
                  <a:schemeClr val="bg1">
                    <a:lumMod val="50000"/>
                  </a:schemeClr>
                </a:solidFill>
              </a:defRPr>
            </a:lvl2pPr>
            <a:lvl3pPr marL="914400" indent="0">
              <a:buClr>
                <a:srgbClr val="FDD205"/>
              </a:buClr>
              <a:buFontTx/>
              <a:buNone/>
              <a:defRPr sz="2400">
                <a:solidFill>
                  <a:schemeClr val="bg1">
                    <a:lumMod val="50000"/>
                  </a:schemeClr>
                </a:solidFill>
              </a:defRPr>
            </a:lvl3pPr>
            <a:lvl4pPr marL="1371600" indent="0">
              <a:buClr>
                <a:srgbClr val="FDD205"/>
              </a:buClr>
              <a:buFontTx/>
              <a:buNone/>
              <a:defRPr sz="2000">
                <a:solidFill>
                  <a:schemeClr val="bg1">
                    <a:lumMod val="50000"/>
                  </a:schemeClr>
                </a:solidFill>
              </a:defRPr>
            </a:lvl4pPr>
            <a:lvl5pPr marL="1828800" indent="0">
              <a:buClr>
                <a:srgbClr val="FDD205"/>
              </a:buClr>
              <a:buFontTx/>
              <a:buNone/>
              <a:defRPr sz="2000">
                <a:solidFill>
                  <a:schemeClr val="bg1">
                    <a:lumMod val="50000"/>
                  </a:schemeClr>
                </a:solidFill>
              </a:defRPr>
            </a:lvl5pPr>
            <a:lvl6pPr>
              <a:defRPr sz="2000"/>
            </a:lvl6pPr>
            <a:lvl7pPr>
              <a:defRPr sz="2000"/>
            </a:lvl7pPr>
            <a:lvl8pPr>
              <a:defRPr sz="2000"/>
            </a:lvl8pPr>
            <a:lvl9pPr>
              <a:defRPr sz="2000"/>
            </a:lvl9pPr>
          </a:lstStyle>
          <a:p>
            <a:pPr lvl="0"/>
            <a:r>
              <a:rPr lang="de-DE" smtClean="0"/>
              <a:t>Textmasterformat bearbeiten</a:t>
            </a:r>
          </a:p>
        </p:txBody>
      </p:sp>
      <p:sp>
        <p:nvSpPr>
          <p:cNvPr id="14" name="Textfeld 13"/>
          <p:cNvSpPr txBox="1">
            <a:spLocks noChangeArrowheads="1"/>
          </p:cNvSpPr>
          <p:nvPr userDrawn="1"/>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kern="1200" dirty="0" smtClean="0">
                <a:solidFill>
                  <a:schemeClr val="bg1"/>
                </a:solidFill>
                <a:latin typeface="Arial" charset="0"/>
                <a:ea typeface="Lucida Sans Unicode" pitchFamily="34" charset="0"/>
                <a:cs typeface="Lucida Sans Unicode" pitchFamily="34" charset="0"/>
              </a:rPr>
              <a:t>BGM Online	BKK Dachverband e.V.	Abteilung Gesundheitsförderung</a:t>
            </a:r>
            <a:r>
              <a:rPr lang="de-DE" sz="900" kern="1200" baseline="0" dirty="0" smtClean="0">
                <a:solidFill>
                  <a:schemeClr val="bg1"/>
                </a:solidFill>
                <a:latin typeface="Arial" charset="0"/>
                <a:ea typeface="Lucida Sans Unicode" pitchFamily="34" charset="0"/>
                <a:cs typeface="Lucida Sans Unicode" pitchFamily="34" charset="0"/>
              </a:rPr>
              <a:t>                      </a:t>
            </a:r>
            <a:r>
              <a:rPr lang="de-DE" sz="900" kern="1200" dirty="0" smtClean="0">
                <a:solidFill>
                  <a:schemeClr val="bg1"/>
                </a:solidFill>
                <a:latin typeface="Arial" charset="0"/>
                <a:ea typeface="Lucida Sans Unicode" pitchFamily="34" charset="0"/>
                <a:cs typeface="Lucida Sans Unicode" pitchFamily="34" charset="0"/>
              </a:rPr>
              <a:t>http://www.bkk-dv.de </a:t>
            </a:r>
            <a:r>
              <a:rPr lang="de-DE" sz="900" kern="1200" baseline="0" dirty="0" smtClean="0">
                <a:solidFill>
                  <a:schemeClr val="bg1"/>
                </a:solidFill>
                <a:latin typeface="Arial" charset="0"/>
                <a:ea typeface="Lucida Sans Unicode" pitchFamily="34" charset="0"/>
                <a:cs typeface="Lucida Sans Unicode" pitchFamily="34" charset="0"/>
              </a:rPr>
              <a:t>                                      </a:t>
            </a:r>
            <a:fld id="{F583B357-F340-475F-8BCC-22E66899EAB8}" type="slidenum">
              <a:rPr lang="de-DE" sz="900" b="1" kern="1200" smtClean="0">
                <a:solidFill>
                  <a:schemeClr val="bg1"/>
                </a:solidFill>
                <a:latin typeface="Arial" charset="0"/>
                <a:ea typeface="Lucida Sans Unicode" pitchFamily="34" charset="0"/>
                <a:cs typeface="Lucida Sans Unicode" pitchFamily="34" charset="0"/>
              </a:rPr>
              <a:pPr eaLnBrk="1" fontAlgn="auto" hangingPunct="1">
                <a:spcBef>
                  <a:spcPts val="0"/>
                </a:spcBef>
                <a:spcAft>
                  <a:spcPts val="0"/>
                </a:spcAft>
                <a:defRPr/>
              </a:pPr>
              <a:t>‹Nr.›</a:t>
            </a:fld>
            <a:r>
              <a:rPr lang="de-DE" sz="900" kern="1200" dirty="0" smtClean="0">
                <a:solidFill>
                  <a:schemeClr val="bg1"/>
                </a:solidFill>
                <a:latin typeface="Arial" charset="0"/>
                <a:ea typeface="Lucida Sans Unicode" pitchFamily="34" charset="0"/>
                <a:cs typeface="Lucida Sans Unicode" pitchFamily="34" charset="0"/>
              </a:rPr>
              <a:t> </a:t>
            </a:r>
            <a:endParaRPr lang="de-DE" sz="900" kern="1200" dirty="0">
              <a:solidFill>
                <a:schemeClr val="bg1"/>
              </a:solidFill>
              <a:latin typeface="Arial" charset="0"/>
              <a:ea typeface="Lucida Sans Unicode" pitchFamily="34" charset="0"/>
              <a:cs typeface="Lucida Sans Unicode" pitchFamily="34" charset="0"/>
            </a:endParaRPr>
          </a:p>
        </p:txBody>
      </p:sp>
    </p:spTree>
    <p:extLst>
      <p:ext uri="{BB962C8B-B14F-4D97-AF65-F5344CB8AC3E}">
        <p14:creationId xmlns:p14="http://schemas.microsoft.com/office/powerpoint/2010/main" val="42376602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6FB4321D-18F8-4B91-9E20-34397724C5E8}"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2572766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B4321D-18F8-4B91-9E20-34397724C5E8}"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3576447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FB4321D-18F8-4B91-9E20-34397724C5E8}"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420046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6FB4321D-18F8-4B91-9E20-34397724C5E8}" type="datetimeFigureOut">
              <a:rPr lang="de-DE" smtClean="0"/>
              <a:t>30.03.2016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2679920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6FB4321D-18F8-4B91-9E20-34397724C5E8}" type="datetimeFigureOut">
              <a:rPr lang="de-DE" smtClean="0"/>
              <a:t>30.03.2016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2267601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FB4321D-18F8-4B91-9E20-34397724C5E8}" type="datetimeFigureOut">
              <a:rPr lang="de-DE" smtClean="0"/>
              <a:t>30.03.2016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3050136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FB4321D-18F8-4B91-9E20-34397724C5E8}" type="datetimeFigureOut">
              <a:rPr lang="de-DE" smtClean="0"/>
              <a:t>30.03.2016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1062555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FB4321D-18F8-4B91-9E20-34397724C5E8}" type="datetimeFigureOut">
              <a:rPr lang="de-DE" smtClean="0"/>
              <a:t>30.03.2016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1642820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962CEB68-C539-4E9C-BF8C-D8F2D0EC6D99}" type="datetimeFigureOut">
              <a:rPr lang="de-DE" smtClean="0"/>
              <a:t>30.03.2016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361259272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FB4321D-18F8-4B91-9E20-34397724C5E8}" type="datetimeFigureOut">
              <a:rPr lang="de-DE" smtClean="0"/>
              <a:t>30.03.2016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222755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B4321D-18F8-4B91-9E20-34397724C5E8}"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30348455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6FB4321D-18F8-4B91-9E20-34397724C5E8}" type="datetimeFigureOut">
              <a:rPr lang="de-DE" smtClean="0"/>
              <a:t>30.03.2016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278098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6FB4321D-18F8-4B91-9E20-34397724C5E8}" type="datetimeFigureOut">
              <a:rPr lang="de-DE" smtClean="0"/>
              <a:t>30.03.2016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6C2FD82-D1D1-49DA-8CD2-31808EDE5C01}" type="slidenum">
              <a:rPr lang="de-DE" smtClean="0"/>
              <a:t>‹Nr.›</a:t>
            </a:fld>
            <a:endParaRPr lang="de-DE"/>
          </a:p>
        </p:txBody>
      </p:sp>
    </p:spTree>
    <p:extLst>
      <p:ext uri="{BB962C8B-B14F-4D97-AF65-F5344CB8AC3E}">
        <p14:creationId xmlns:p14="http://schemas.microsoft.com/office/powerpoint/2010/main" val="352928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962CEB68-C539-4E9C-BF8C-D8F2D0EC6D99}" type="datetimeFigureOut">
              <a:rPr lang="de-DE" smtClean="0"/>
              <a:t>30.03.2016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85089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962CEB68-C539-4E9C-BF8C-D8F2D0EC6D99}" type="datetimeFigureOut">
              <a:rPr lang="de-DE" smtClean="0"/>
              <a:t>30.03.2016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167764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2CEB68-C539-4E9C-BF8C-D8F2D0EC6D99}" type="datetimeFigureOut">
              <a:rPr lang="de-DE" smtClean="0"/>
              <a:t>30.03.2016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1598098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62CEB68-C539-4E9C-BF8C-D8F2D0EC6D99}" type="datetimeFigureOut">
              <a:rPr lang="de-DE" smtClean="0"/>
              <a:t>30.03.2016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27024845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62CEB68-C539-4E9C-BF8C-D8F2D0EC6D99}" type="datetimeFigureOut">
              <a:rPr lang="de-DE" smtClean="0"/>
              <a:t>30.03.2016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C1E11A-E43A-4C47-99FD-4AE9C2F0D6D9}" type="slidenum">
              <a:rPr lang="de-DE" smtClean="0"/>
              <a:t>‹Nr.›</a:t>
            </a:fld>
            <a:endParaRPr lang="de-DE"/>
          </a:p>
        </p:txBody>
      </p:sp>
    </p:spTree>
    <p:extLst>
      <p:ext uri="{BB962C8B-B14F-4D97-AF65-F5344CB8AC3E}">
        <p14:creationId xmlns:p14="http://schemas.microsoft.com/office/powerpoint/2010/main" val="3176915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xml"/><Relationship Id="rId5" Type="http://schemas.openxmlformats.org/officeDocument/2006/relationships/image" Target="../media/image3.png"/><Relationship Id="rId4" Type="http://schemas.openxmlformats.org/officeDocument/2006/relationships/hyperlink" Target="http://www.bkk-dv.de/"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CEB68-C539-4E9C-BF8C-D8F2D0EC6D99}" type="datetimeFigureOut">
              <a:rPr lang="de-DE" smtClean="0"/>
              <a:t>30.03.2016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1E11A-E43A-4C47-99FD-4AE9C2F0D6D9}" type="slidenum">
              <a:rPr lang="de-DE" smtClean="0"/>
              <a:t>‹Nr.›</a:t>
            </a:fld>
            <a:endParaRPr lang="de-DE"/>
          </a:p>
        </p:txBody>
      </p:sp>
    </p:spTree>
    <p:extLst>
      <p:ext uri="{BB962C8B-B14F-4D97-AF65-F5344CB8AC3E}">
        <p14:creationId xmlns:p14="http://schemas.microsoft.com/office/powerpoint/2010/main" val="135838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1917" t="4170" r="1016" b="5070"/>
          <a:stretch>
            <a:fillRect/>
          </a:stretch>
        </p:blipFill>
        <p:spPr bwMode="auto">
          <a:xfrm>
            <a:off x="0" y="692150"/>
            <a:ext cx="9144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Grafik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2625" y="115888"/>
            <a:ext cx="4460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lipse 1"/>
          <p:cNvSpPr/>
          <p:nvPr userDrawn="1"/>
        </p:nvSpPr>
        <p:spPr>
          <a:xfrm>
            <a:off x="990600" y="788988"/>
            <a:ext cx="1727200" cy="1727200"/>
          </a:xfrm>
          <a:prstGeom prst="ellipse">
            <a:avLst/>
          </a:prstGeom>
          <a:solidFill>
            <a:srgbClr val="918F9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202" name="Rechteck 2"/>
          <p:cNvSpPr>
            <a:spLocks noChangeArrowheads="1"/>
          </p:cNvSpPr>
          <p:nvPr userDrawn="1"/>
        </p:nvSpPr>
        <p:spPr bwMode="auto">
          <a:xfrm>
            <a:off x="1179513" y="1149350"/>
            <a:ext cx="13954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b="1" dirty="0" smtClean="0">
                <a:solidFill>
                  <a:schemeClr val="bg1"/>
                </a:solidFill>
              </a:rPr>
              <a:t>Durch Klicken bearbeiten</a:t>
            </a:r>
          </a:p>
        </p:txBody>
      </p:sp>
      <p:sp>
        <p:nvSpPr>
          <p:cNvPr id="13" name="Ellipse 12"/>
          <p:cNvSpPr/>
          <p:nvPr userDrawn="1"/>
        </p:nvSpPr>
        <p:spPr>
          <a:xfrm>
            <a:off x="2808288" y="1916113"/>
            <a:ext cx="1889125" cy="1890712"/>
          </a:xfrm>
          <a:prstGeom prst="ellipse">
            <a:avLst/>
          </a:prstGeom>
          <a:solidFill>
            <a:srgbClr val="FDD20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8204" name="Rechteck 13"/>
          <p:cNvSpPr>
            <a:spLocks noChangeArrowheads="1"/>
          </p:cNvSpPr>
          <p:nvPr userDrawn="1"/>
        </p:nvSpPr>
        <p:spPr bwMode="auto">
          <a:xfrm>
            <a:off x="2933700" y="2259013"/>
            <a:ext cx="16732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sz="2200" b="1" smtClean="0">
                <a:solidFill>
                  <a:schemeClr val="bg1"/>
                </a:solidFill>
              </a:rPr>
              <a:t>Durch Klicken bearbeiten</a:t>
            </a:r>
          </a:p>
        </p:txBody>
      </p:sp>
      <p:cxnSp>
        <p:nvCxnSpPr>
          <p:cNvPr id="14" name="Gerade Verbindung 13"/>
          <p:cNvCxnSpPr/>
          <p:nvPr userDrawn="1"/>
        </p:nvCxnSpPr>
        <p:spPr>
          <a:xfrm>
            <a:off x="0" y="692150"/>
            <a:ext cx="9144000" cy="0"/>
          </a:xfrm>
          <a:prstGeom prst="line">
            <a:avLst/>
          </a:prstGeom>
          <a:ln w="9525">
            <a:solidFill>
              <a:srgbClr val="FDD205"/>
            </a:solidFill>
            <a:prstDash val="solid"/>
          </a:ln>
        </p:spPr>
        <p:style>
          <a:lnRef idx="1">
            <a:schemeClr val="accent1"/>
          </a:lnRef>
          <a:fillRef idx="0">
            <a:schemeClr val="accent1"/>
          </a:fillRef>
          <a:effectRef idx="0">
            <a:schemeClr val="accent1"/>
          </a:effectRef>
          <a:fontRef idx="minor">
            <a:schemeClr val="tx1"/>
          </a:fontRef>
        </p:style>
      </p:cxnSp>
      <p:sp>
        <p:nvSpPr>
          <p:cNvPr id="19" name="Rechteck 18"/>
          <p:cNvSpPr/>
          <p:nvPr userDrawn="1"/>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Textfeld 19"/>
          <p:cNvSpPr txBox="1">
            <a:spLocks noChangeArrowheads="1"/>
          </p:cNvSpPr>
          <p:nvPr userDrawn="1"/>
        </p:nvSpPr>
        <p:spPr bwMode="auto">
          <a:xfrm>
            <a:off x="503238" y="6616700"/>
            <a:ext cx="838993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a:t>
            </a:r>
            <a:r>
              <a:rPr lang="de-DE" sz="900" dirty="0">
                <a:solidFill>
                  <a:schemeClr val="bg1"/>
                </a:solidFill>
                <a:cs typeface="+mn-cs"/>
                <a:hlinkClick r:id="rId4"/>
              </a:rPr>
              <a:t>http://</a:t>
            </a:r>
            <a:r>
              <a:rPr lang="de-DE" sz="900" dirty="0" smtClean="0">
                <a:solidFill>
                  <a:schemeClr val="bg1"/>
                </a:solidFill>
                <a:cs typeface="+mn-cs"/>
                <a:hlinkClick r:id="rId4"/>
              </a:rPr>
              <a:t>www.bkk-dv.de</a:t>
            </a:r>
            <a:r>
              <a:rPr lang="de-DE" sz="900" baseline="0" dirty="0" smtClean="0">
                <a:solidFill>
                  <a:schemeClr val="bg1"/>
                </a:solidFill>
                <a:cs typeface="+mn-cs"/>
              </a:rPr>
              <a:t>  </a:t>
            </a:r>
            <a:r>
              <a:rPr lang="de-DE" sz="900" dirty="0" smtClean="0">
                <a:solidFill>
                  <a:schemeClr val="bg1"/>
                </a:solidFill>
                <a:cs typeface="+mn-cs"/>
              </a:rPr>
              <a:t>     </a:t>
            </a:r>
            <a:fld id="{5F92E5F4-984E-4EC7-BE4A-C7570334F0F8}" type="slidenum">
              <a:rPr lang="de-DE" sz="900" b="1" smtClean="0">
                <a:solidFill>
                  <a:schemeClr val="bg1"/>
                </a:solidFill>
                <a:cs typeface="+mn-cs"/>
              </a:rPr>
              <a:pPr eaLnBrk="1" fontAlgn="auto" hangingPunct="1">
                <a:spcBef>
                  <a:spcPts val="0"/>
                </a:spcBef>
                <a:spcAft>
                  <a:spcPts val="0"/>
                </a:spcAft>
                <a:defRPr/>
              </a:pPr>
              <a:t>‹Nr.›</a:t>
            </a:fld>
            <a:r>
              <a:rPr lang="de-DE" sz="900" dirty="0">
                <a:solidFill>
                  <a:schemeClr val="bg1"/>
                </a:solidFill>
                <a:cs typeface="+mn-cs"/>
              </a:rPr>
              <a:t> </a:t>
            </a:r>
          </a:p>
        </p:txBody>
      </p:sp>
      <p:sp>
        <p:nvSpPr>
          <p:cNvPr id="21" name="Untertitel 2"/>
          <p:cNvSpPr txBox="1">
            <a:spLocks/>
          </p:cNvSpPr>
          <p:nvPr userDrawn="1"/>
        </p:nvSpPr>
        <p:spPr bwMode="auto">
          <a:xfrm>
            <a:off x="971550" y="143635"/>
            <a:ext cx="308133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FFC000"/>
              </a:buClr>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Clr>
                <a:srgbClr val="FFC000"/>
              </a:buClr>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Clr>
                <a:srgbClr val="FFC000"/>
              </a:buClr>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Clr>
                <a:srgbClr val="FFC000"/>
              </a:buClr>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de-DE" sz="2400" dirty="0" smtClean="0"/>
              <a:t>Stress</a:t>
            </a:r>
            <a:endParaRPr lang="de-DE" sz="2400" dirty="0"/>
          </a:p>
        </p:txBody>
      </p:sp>
      <p:pic>
        <p:nvPicPr>
          <p:cNvPr id="22" name="Grafik 12"/>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0225" y="143635"/>
            <a:ext cx="4127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64777"/>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FDD205"/>
        </a:buClr>
        <a:buFont typeface="Arial" charset="0"/>
        <a:buChar char="•"/>
        <a:defRPr sz="3200" kern="1200">
          <a:solidFill>
            <a:srgbClr val="7F7F7F"/>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800" kern="1200">
          <a:solidFill>
            <a:srgbClr val="7F7F7F"/>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2400" kern="1200">
          <a:solidFill>
            <a:srgbClr val="7F7F7F"/>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2000" kern="1200">
          <a:solidFill>
            <a:srgbClr val="7F7F7F"/>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2000" kern="1200">
          <a:solidFill>
            <a:srgbClr val="7F7F7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51"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FA9E105-52D0-4AFE-822B-C37BE8CCCE37}" type="datetimeFigureOut">
              <a:rPr lang="de-DE"/>
              <a:pPr>
                <a:defRPr/>
              </a:pPr>
              <a:t>30.03.2016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8C09B26-5E08-4758-8F8C-1CCA0181AE86}" type="slidenum">
              <a:rPr lang="de-DE"/>
              <a:pPr>
                <a:defRPr/>
              </a:pPr>
              <a:t>‹Nr.›</a:t>
            </a:fld>
            <a:endParaRPr lang="de-DE"/>
          </a:p>
        </p:txBody>
      </p:sp>
    </p:spTree>
    <p:extLst>
      <p:ext uri="{BB962C8B-B14F-4D97-AF65-F5344CB8AC3E}">
        <p14:creationId xmlns:p14="http://schemas.microsoft.com/office/powerpoint/2010/main" val="260775523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8" r:id="rId3"/>
    <p:sldLayoutId id="214748372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5" r:id="rId15"/>
    <p:sldLayoutId id="2147483710" r:id="rId16"/>
    <p:sldLayoutId id="2147483711" r:id="rId17"/>
    <p:sldLayoutId id="2147483712" r:id="rId18"/>
    <p:sldLayoutId id="2147483713" r:id="rId19"/>
    <p:sldLayoutId id="2147483714" r:id="rId20"/>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4321D-18F8-4B91-9E20-34397724C5E8}" type="datetimeFigureOut">
              <a:rPr lang="de-DE" smtClean="0"/>
              <a:t>30.03.2016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FD82-D1D1-49DA-8CD2-31808EDE5C01}" type="slidenum">
              <a:rPr lang="de-DE" smtClean="0"/>
              <a:t>‹Nr.›</a:t>
            </a:fld>
            <a:endParaRPr lang="de-DE"/>
          </a:p>
        </p:txBody>
      </p:sp>
    </p:spTree>
    <p:extLst>
      <p:ext uri="{BB962C8B-B14F-4D97-AF65-F5344CB8AC3E}">
        <p14:creationId xmlns:p14="http://schemas.microsoft.com/office/powerpoint/2010/main" val="377531244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50" t="3531" r="-992" b="16731"/>
          <a:stretch/>
        </p:blipFill>
        <p:spPr bwMode="auto">
          <a:xfrm>
            <a:off x="0" y="1030288"/>
            <a:ext cx="9251950" cy="556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7"/>
          <p:cNvSpPr>
            <a:spLocks noGrp="1"/>
          </p:cNvSpPr>
          <p:nvPr>
            <p:ph type="ctrTitle"/>
          </p:nvPr>
        </p:nvSpPr>
        <p:spPr>
          <a:xfrm>
            <a:off x="0" y="2751063"/>
            <a:ext cx="6084168" cy="1127987"/>
          </a:xfrm>
        </p:spPr>
        <p:txBody>
          <a:bodyPr>
            <a:normAutofit fontScale="90000"/>
          </a:bodyPr>
          <a:lstStyle/>
          <a:p>
            <a:r>
              <a:rPr lang="de-DE" sz="3500" dirty="0"/>
              <a:t>Stress</a:t>
            </a:r>
            <a:br>
              <a:rPr lang="de-DE" sz="3500" dirty="0"/>
            </a:br>
            <a:r>
              <a:rPr lang="de-DE" sz="3500" dirty="0"/>
              <a:t>Warum es wichtig ist, zu </a:t>
            </a:r>
            <a:r>
              <a:rPr lang="de-DE" sz="3500" dirty="0" smtClean="0"/>
              <a:t>handeln </a:t>
            </a:r>
            <a:endParaRPr lang="de-DE" sz="3500" dirty="0"/>
          </a:p>
        </p:txBody>
      </p:sp>
      <p:pic>
        <p:nvPicPr>
          <p:cNvPr id="4" name="Grafik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094" y="4603791"/>
            <a:ext cx="264318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smtClean="0"/>
              <a:t>Arbeitsbedingter Stress</a:t>
            </a:r>
            <a:endParaRPr lang="de-DE" dirty="0"/>
          </a:p>
        </p:txBody>
      </p:sp>
    </p:spTree>
    <p:extLst>
      <p:ext uri="{BB962C8B-B14F-4D97-AF65-F5344CB8AC3E}">
        <p14:creationId xmlns:p14="http://schemas.microsoft.com/office/powerpoint/2010/main" val="3473997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6597650"/>
            <a:ext cx="9144000" cy="26035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4" name="Rechteck 3"/>
          <p:cNvSpPr/>
          <p:nvPr/>
        </p:nvSpPr>
        <p:spPr>
          <a:xfrm>
            <a:off x="8101013" y="6597650"/>
            <a:ext cx="1036637" cy="260350"/>
          </a:xfrm>
          <a:prstGeom prst="rect">
            <a:avLst/>
          </a:prstGeom>
          <a:solidFill>
            <a:srgbClr val="FDD2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5" name="Inhaltsplatzhalter 2"/>
          <p:cNvSpPr txBox="1">
            <a:spLocks/>
          </p:cNvSpPr>
          <p:nvPr/>
        </p:nvSpPr>
        <p:spPr>
          <a:xfrm>
            <a:off x="179512" y="1988840"/>
            <a:ext cx="8784976" cy="3024336"/>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0" dirty="0"/>
              <a:t>Psychische Belastungen = Arbeitsbedingungen, die auf Menschen psychisch „einwirken“, d.h. Denken, Fühlen und Verhalten beeinflussen können.</a:t>
            </a:r>
          </a:p>
          <a:p>
            <a:r>
              <a:rPr lang="de-DE" sz="2400" dirty="0"/>
              <a:t>Psychische Belastungen können positiv und negativ „einwirken“, bei negativen Wirkungen spricht man von „psychischen Fehlbelastungen“.</a:t>
            </a:r>
          </a:p>
          <a:p>
            <a:r>
              <a:rPr lang="de-DE" sz="2400" dirty="0"/>
              <a:t>Psychische Fehlbelastungen können zu Stress </a:t>
            </a:r>
            <a:r>
              <a:rPr lang="de-DE" sz="2400" dirty="0" smtClean="0"/>
              <a:t>führen.</a:t>
            </a:r>
            <a:endParaRPr lang="de-DE" sz="2400" dirty="0"/>
          </a:p>
          <a:p>
            <a:r>
              <a:rPr lang="de-DE" sz="2400" dirty="0"/>
              <a:t>Anhaltender Stress ist ein Risikofaktor für viele </a:t>
            </a:r>
            <a:r>
              <a:rPr lang="de-DE" sz="2400" dirty="0" smtClean="0"/>
              <a:t>Erkrankungen.</a:t>
            </a:r>
            <a:endParaRPr lang="de-DE" sz="2400" dirty="0"/>
          </a:p>
          <a:p>
            <a:endParaRPr lang="de-DE" sz="2000" dirty="0">
              <a:solidFill>
                <a:srgbClr val="FF0000"/>
              </a:solidFill>
            </a:endParaRPr>
          </a:p>
        </p:txBody>
      </p:sp>
      <p:sp>
        <p:nvSpPr>
          <p:cNvPr id="6" name="Titel 1"/>
          <p:cNvSpPr txBox="1">
            <a:spLocks/>
          </p:cNvSpPr>
          <p:nvPr/>
        </p:nvSpPr>
        <p:spPr>
          <a:xfrm>
            <a:off x="179512" y="836712"/>
            <a:ext cx="8784976" cy="1008112"/>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r>
              <a:rPr lang="de-DE" sz="3000" dirty="0"/>
              <a:t>Wie entsteht Stress am Arbeitsplatz?</a:t>
            </a:r>
          </a:p>
        </p:txBody>
      </p:sp>
      <p:sp>
        <p:nvSpPr>
          <p:cNvPr id="7" name="Textfeld 6"/>
          <p:cNvSpPr txBox="1">
            <a:spLocks noChangeArrowheads="1"/>
          </p:cNvSpPr>
          <p:nvPr/>
        </p:nvSpPr>
        <p:spPr bwMode="auto">
          <a:xfrm>
            <a:off x="503238" y="6616700"/>
            <a:ext cx="83899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47788" algn="l"/>
                <a:tab pos="3136900" algn="l"/>
              </a:tabLst>
              <a:defRPr>
                <a:solidFill>
                  <a:schemeClr val="tx1"/>
                </a:solidFill>
                <a:latin typeface="Arial" charset="0"/>
              </a:defRPr>
            </a:lvl1pPr>
            <a:lvl2pPr marL="742950" indent="-285750" eaLnBrk="0" hangingPunct="0">
              <a:tabLst>
                <a:tab pos="1347788" algn="l"/>
                <a:tab pos="3136900" algn="l"/>
              </a:tabLst>
              <a:defRPr>
                <a:solidFill>
                  <a:schemeClr val="tx1"/>
                </a:solidFill>
                <a:latin typeface="Arial" charset="0"/>
              </a:defRPr>
            </a:lvl2pPr>
            <a:lvl3pPr marL="1143000" indent="-228600" eaLnBrk="0" hangingPunct="0">
              <a:tabLst>
                <a:tab pos="1347788" algn="l"/>
                <a:tab pos="3136900" algn="l"/>
              </a:tabLst>
              <a:defRPr>
                <a:solidFill>
                  <a:schemeClr val="tx1"/>
                </a:solidFill>
                <a:latin typeface="Arial" charset="0"/>
              </a:defRPr>
            </a:lvl3pPr>
            <a:lvl4pPr marL="1600200" indent="-228600" eaLnBrk="0" hangingPunct="0">
              <a:tabLst>
                <a:tab pos="1347788" algn="l"/>
                <a:tab pos="3136900" algn="l"/>
              </a:tabLst>
              <a:defRPr>
                <a:solidFill>
                  <a:schemeClr val="tx1"/>
                </a:solidFill>
                <a:latin typeface="Arial" charset="0"/>
              </a:defRPr>
            </a:lvl4pPr>
            <a:lvl5pPr marL="2057400" indent="-228600" eaLnBrk="0" hangingPunct="0">
              <a:tabLst>
                <a:tab pos="1347788" algn="l"/>
                <a:tab pos="3136900" algn="l"/>
              </a:tabLst>
              <a:defRPr>
                <a:solidFill>
                  <a:schemeClr val="tx1"/>
                </a:solidFill>
                <a:latin typeface="Arial" charset="0"/>
              </a:defRPr>
            </a:lvl5pPr>
            <a:lvl6pPr marL="2514600" indent="-228600" eaLnBrk="0" fontAlgn="base" hangingPunct="0">
              <a:spcBef>
                <a:spcPct val="0"/>
              </a:spcBef>
              <a:spcAft>
                <a:spcPct val="0"/>
              </a:spcAft>
              <a:tabLst>
                <a:tab pos="1347788" algn="l"/>
                <a:tab pos="3136900" algn="l"/>
              </a:tabLst>
              <a:defRPr>
                <a:solidFill>
                  <a:schemeClr val="tx1"/>
                </a:solidFill>
                <a:latin typeface="Arial" charset="0"/>
              </a:defRPr>
            </a:lvl6pPr>
            <a:lvl7pPr marL="2971800" indent="-228600" eaLnBrk="0" fontAlgn="base" hangingPunct="0">
              <a:spcBef>
                <a:spcPct val="0"/>
              </a:spcBef>
              <a:spcAft>
                <a:spcPct val="0"/>
              </a:spcAft>
              <a:tabLst>
                <a:tab pos="1347788" algn="l"/>
                <a:tab pos="3136900" algn="l"/>
              </a:tabLst>
              <a:defRPr>
                <a:solidFill>
                  <a:schemeClr val="tx1"/>
                </a:solidFill>
                <a:latin typeface="Arial" charset="0"/>
              </a:defRPr>
            </a:lvl7pPr>
            <a:lvl8pPr marL="3429000" indent="-228600" eaLnBrk="0" fontAlgn="base" hangingPunct="0">
              <a:spcBef>
                <a:spcPct val="0"/>
              </a:spcBef>
              <a:spcAft>
                <a:spcPct val="0"/>
              </a:spcAft>
              <a:tabLst>
                <a:tab pos="1347788" algn="l"/>
                <a:tab pos="3136900" algn="l"/>
              </a:tabLst>
              <a:defRPr>
                <a:solidFill>
                  <a:schemeClr val="tx1"/>
                </a:solidFill>
                <a:latin typeface="Arial" charset="0"/>
              </a:defRPr>
            </a:lvl8pPr>
            <a:lvl9pPr marL="3886200" indent="-228600" eaLnBrk="0" fontAlgn="base" hangingPunct="0">
              <a:spcBef>
                <a:spcPct val="0"/>
              </a:spcBef>
              <a:spcAft>
                <a:spcPct val="0"/>
              </a:spcAft>
              <a:tabLst>
                <a:tab pos="1347788" algn="l"/>
                <a:tab pos="3136900" algn="l"/>
              </a:tabLst>
              <a:defRPr>
                <a:solidFill>
                  <a:schemeClr val="tx1"/>
                </a:solidFill>
                <a:latin typeface="Arial" charset="0"/>
              </a:defRPr>
            </a:lvl9pPr>
          </a:lstStyle>
          <a:p>
            <a:pPr eaLnBrk="1" fontAlgn="auto" hangingPunct="1">
              <a:spcBef>
                <a:spcPts val="0"/>
              </a:spcBef>
              <a:spcAft>
                <a:spcPts val="0"/>
              </a:spcAft>
              <a:defRPr/>
            </a:pPr>
            <a:r>
              <a:rPr lang="de-DE" sz="900" dirty="0">
                <a:solidFill>
                  <a:schemeClr val="bg1"/>
                </a:solidFill>
                <a:cs typeface="+mn-cs"/>
              </a:rPr>
              <a:t>BGM Online	BKK </a:t>
            </a:r>
            <a:r>
              <a:rPr lang="de-DE" sz="900" dirty="0" smtClean="0">
                <a:solidFill>
                  <a:schemeClr val="bg1"/>
                </a:solidFill>
                <a:cs typeface="+mn-cs"/>
              </a:rPr>
              <a:t>Dachverband e.V.</a:t>
            </a:r>
            <a:r>
              <a:rPr lang="de-DE" sz="900" dirty="0">
                <a:solidFill>
                  <a:schemeClr val="bg1"/>
                </a:solidFill>
                <a:cs typeface="+mn-cs"/>
              </a:rPr>
              <a:t>	Abteilung Gesundheitsförderung	http://</a:t>
            </a:r>
            <a:r>
              <a:rPr lang="de-DE" sz="900" dirty="0" smtClean="0">
                <a:solidFill>
                  <a:schemeClr val="bg1"/>
                </a:solidFill>
                <a:cs typeface="+mn-cs"/>
              </a:rPr>
              <a:t>www.bkk-dv.de </a:t>
            </a:r>
            <a:r>
              <a:rPr lang="de-DE" sz="900" baseline="0" dirty="0" smtClean="0">
                <a:solidFill>
                  <a:schemeClr val="bg1"/>
                </a:solidFill>
                <a:cs typeface="+mn-cs"/>
              </a:rPr>
              <a:t>       </a:t>
            </a:r>
            <a:fld id="{F583B357-F340-475F-8BCC-22E66899EAB8}" type="slidenum">
              <a:rPr lang="de-DE" sz="900" b="1" smtClean="0">
                <a:solidFill>
                  <a:schemeClr val="bg1"/>
                </a:solidFill>
                <a:cs typeface="+mn-cs"/>
              </a:rPr>
              <a:pPr eaLnBrk="1" fontAlgn="auto" hangingPunct="1">
                <a:spcBef>
                  <a:spcPts val="0"/>
                </a:spcBef>
                <a:spcAft>
                  <a:spcPts val="0"/>
                </a:spcAft>
                <a:defRPr/>
              </a:pPr>
              <a:t>11</a:t>
            </a:fld>
            <a:r>
              <a:rPr lang="de-DE" sz="900" dirty="0">
                <a:solidFill>
                  <a:schemeClr val="bg1"/>
                </a:solidFill>
                <a:cs typeface="+mn-cs"/>
              </a:rPr>
              <a:t> </a:t>
            </a:r>
          </a:p>
        </p:txBody>
      </p:sp>
    </p:spTree>
    <p:extLst>
      <p:ext uri="{BB962C8B-B14F-4D97-AF65-F5344CB8AC3E}">
        <p14:creationId xmlns:p14="http://schemas.microsoft.com/office/powerpoint/2010/main" val="27554506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52382" y="908720"/>
            <a:ext cx="8784976" cy="1008112"/>
          </a:xfrm>
        </p:spPr>
        <p:txBody>
          <a:bodyPr/>
          <a:lstStyle/>
          <a:p>
            <a:r>
              <a:rPr lang="de-DE" sz="2500" dirty="0"/>
              <a:t>Zusammenhänge von Psychischer </a:t>
            </a:r>
            <a:r>
              <a:rPr lang="de-DE" sz="2500" dirty="0" smtClean="0"/>
              <a:t>Belastung, </a:t>
            </a:r>
            <a:r>
              <a:rPr lang="de-DE" sz="2500" dirty="0"/>
              <a:t>Beanspruchung und Fehlbeanspruchung nach </a:t>
            </a:r>
            <a:r>
              <a:rPr lang="de-DE" sz="2500" dirty="0" smtClean="0"/>
              <a:t>dem Belastungs-Beanspruchungs-Modell</a:t>
            </a:r>
            <a:endParaRPr lang="de-DE" sz="2500" dirty="0"/>
          </a:p>
        </p:txBody>
      </p:sp>
      <p:sp>
        <p:nvSpPr>
          <p:cNvPr id="5" name="Inhaltsplatzhalter 2"/>
          <p:cNvSpPr txBox="1">
            <a:spLocks/>
          </p:cNvSpPr>
          <p:nvPr/>
        </p:nvSpPr>
        <p:spPr>
          <a:xfrm>
            <a:off x="179512" y="2123855"/>
            <a:ext cx="8442938" cy="4230470"/>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000" dirty="0" smtClean="0"/>
              <a:t>Arbeitsbedingungen</a:t>
            </a:r>
          </a:p>
          <a:p>
            <a:pPr lvl="1">
              <a:buFont typeface="Arial" panose="020B0604020202020204" pitchFamily="34" charset="0"/>
              <a:buChar char="•"/>
            </a:pPr>
            <a:r>
              <a:rPr lang="de-DE" sz="1800" dirty="0" smtClean="0"/>
              <a:t>psychische Belastungen</a:t>
            </a:r>
          </a:p>
          <a:p>
            <a:pPr marL="457200" lvl="1" indent="0">
              <a:buNone/>
            </a:pPr>
            <a:endParaRPr lang="de-DE" sz="1600" i="1" dirty="0" smtClean="0"/>
          </a:p>
          <a:p>
            <a:pPr marL="457200" lvl="1" indent="0">
              <a:buNone/>
            </a:pPr>
            <a:endParaRPr lang="de-DE" sz="1600" dirty="0" smtClean="0"/>
          </a:p>
          <a:p>
            <a:pPr marL="0" indent="0">
              <a:buNone/>
            </a:pPr>
            <a:endParaRPr lang="de-DE" sz="900" dirty="0"/>
          </a:p>
          <a:p>
            <a:pPr marL="0" indent="0">
              <a:buNone/>
            </a:pPr>
            <a:endParaRPr lang="de-DE" sz="900" dirty="0" smtClean="0"/>
          </a:p>
          <a:p>
            <a:pPr marL="0" indent="0">
              <a:buNone/>
            </a:pPr>
            <a:endParaRPr lang="de-DE" sz="900" dirty="0"/>
          </a:p>
          <a:p>
            <a:pPr marL="0" indent="0">
              <a:buNone/>
            </a:pPr>
            <a:endParaRPr lang="de-DE" sz="900" dirty="0" smtClean="0"/>
          </a:p>
          <a:p>
            <a:r>
              <a:rPr lang="de-DE" sz="2000" dirty="0" smtClean="0"/>
              <a:t>Person</a:t>
            </a:r>
          </a:p>
          <a:p>
            <a:pPr lvl="1">
              <a:buFont typeface="Arial" panose="020B0604020202020204" pitchFamily="34" charset="0"/>
              <a:buChar char="•"/>
            </a:pPr>
            <a:r>
              <a:rPr lang="de-DE" sz="1800" dirty="0"/>
              <a:t>Individuelle Verarbeitung der Belastungen</a:t>
            </a:r>
          </a:p>
          <a:p>
            <a:pPr lvl="1">
              <a:buFont typeface="Arial" panose="020B0604020202020204" pitchFamily="34" charset="0"/>
              <a:buChar char="•"/>
            </a:pPr>
            <a:r>
              <a:rPr lang="de-DE" sz="1800" dirty="0" smtClean="0"/>
              <a:t>psychische Beanspruchung</a:t>
            </a:r>
            <a:endParaRPr lang="de-DE" sz="1800" dirty="0"/>
          </a:p>
          <a:p>
            <a:pPr marL="457200" lvl="1" indent="0">
              <a:buNone/>
            </a:pPr>
            <a:endParaRPr lang="de-DE" sz="1600" i="1" dirty="0"/>
          </a:p>
        </p:txBody>
      </p:sp>
      <p:sp>
        <p:nvSpPr>
          <p:cNvPr id="6" name="Inhaltsplatzhalter 7"/>
          <p:cNvSpPr txBox="1">
            <a:spLocks/>
          </p:cNvSpPr>
          <p:nvPr/>
        </p:nvSpPr>
        <p:spPr>
          <a:xfrm>
            <a:off x="572651" y="2933945"/>
            <a:ext cx="8064500" cy="855095"/>
          </a:xfrm>
          <a:prstGeom prst="rect">
            <a:avLst/>
          </a:prstGeom>
          <a:solidFill>
            <a:schemeClr val="bg1">
              <a:lumMod val="95000"/>
            </a:schemeClr>
          </a:solidFill>
        </p:spPr>
        <p:txBody>
          <a:bodyPr tIns="180000"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eaLnBrk="1" fontAlgn="auto" hangingPunct="1">
              <a:spcAft>
                <a:spcPts val="0"/>
              </a:spcAft>
              <a:buNone/>
              <a:defRPr/>
            </a:pPr>
            <a:r>
              <a:rPr lang="de-DE" sz="1600" i="1" dirty="0">
                <a:solidFill>
                  <a:schemeClr val="bg1">
                    <a:lumMod val="50000"/>
                  </a:schemeClr>
                </a:solidFill>
              </a:rPr>
              <a:t>„die Gesamtheit aller erfassbaren Einflüsse, die von außen auf den Menschen zukommen und psychisch auf ihn einwirken</a:t>
            </a:r>
            <a:r>
              <a:rPr lang="de-DE" sz="1600" i="1" dirty="0" smtClean="0">
                <a:solidFill>
                  <a:schemeClr val="bg1">
                    <a:lumMod val="50000"/>
                  </a:schemeClr>
                </a:solidFill>
              </a:rPr>
              <a:t>“</a:t>
            </a:r>
            <a:endParaRPr lang="de-DE" sz="1600" i="1" dirty="0">
              <a:solidFill>
                <a:schemeClr val="bg1">
                  <a:lumMod val="50000"/>
                </a:schemeClr>
              </a:solidFill>
            </a:endParaRPr>
          </a:p>
        </p:txBody>
      </p:sp>
      <p:sp>
        <p:nvSpPr>
          <p:cNvPr id="7" name="Inhaltsplatzhalter 7"/>
          <p:cNvSpPr txBox="1">
            <a:spLocks/>
          </p:cNvSpPr>
          <p:nvPr/>
        </p:nvSpPr>
        <p:spPr>
          <a:xfrm>
            <a:off x="572651" y="5209973"/>
            <a:ext cx="8064500" cy="1142949"/>
          </a:xfrm>
          <a:prstGeom prst="rect">
            <a:avLst/>
          </a:prstGeom>
          <a:solidFill>
            <a:schemeClr val="bg1">
              <a:lumMod val="95000"/>
            </a:schemeClr>
          </a:solidFill>
        </p:spPr>
        <p:txBody>
          <a:bodyPr tIns="180000" rtlCol="0">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defTabSz="914400" eaLnBrk="1" fontAlgn="auto" hangingPunct="1">
              <a:spcAft>
                <a:spcPts val="0"/>
              </a:spcAft>
              <a:buNone/>
              <a:defRPr/>
            </a:pPr>
            <a:r>
              <a:rPr lang="de-DE" sz="1600" i="1" dirty="0">
                <a:solidFill>
                  <a:schemeClr val="bg1">
                    <a:lumMod val="50000"/>
                  </a:schemeClr>
                </a:solidFill>
              </a:rPr>
              <a:t>„die unmittelbare Auswirkung der psychischen Belastung im Individuum in Abhängigkeit von seinen jeweiligen überdauernden und augenblicklichen Voraussetzungen, einschließlich der individuellen Bewältigungsstrategien“</a:t>
            </a:r>
          </a:p>
        </p:txBody>
      </p:sp>
    </p:spTree>
    <p:extLst>
      <p:ext uri="{BB962C8B-B14F-4D97-AF65-F5344CB8AC3E}">
        <p14:creationId xmlns:p14="http://schemas.microsoft.com/office/powerpoint/2010/main" val="1788199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hteck 60"/>
          <p:cNvSpPr/>
          <p:nvPr/>
        </p:nvSpPr>
        <p:spPr>
          <a:xfrm>
            <a:off x="6270145" y="3924055"/>
            <a:ext cx="2695139" cy="1200329"/>
          </a:xfrm>
          <a:prstGeom prst="rect">
            <a:avLst/>
          </a:prstGeom>
          <a:solidFill>
            <a:srgbClr val="DDDDDD"/>
          </a:solidFill>
        </p:spPr>
        <p:txBody>
          <a:bodyPr wrap="square" anchor="ctr">
            <a:spAutoFit/>
          </a:bodyPr>
          <a:lstStyle/>
          <a:p>
            <a:pPr defTabSz="914400" fontAlgn="auto">
              <a:spcBef>
                <a:spcPts val="0"/>
              </a:spcBef>
              <a:spcAft>
                <a:spcPts val="0"/>
              </a:spcAft>
              <a:defRPr/>
            </a:pPr>
            <a:endParaRPr lang="de-DE" sz="1200" b="1" dirty="0" smtClean="0">
              <a:solidFill>
                <a:srgbClr val="777777"/>
              </a:solidFill>
              <a:latin typeface="+mj-lt"/>
            </a:endParaRPr>
          </a:p>
          <a:p>
            <a:pPr defTabSz="914400" fontAlgn="auto">
              <a:spcBef>
                <a:spcPts val="0"/>
              </a:spcBef>
              <a:spcAft>
                <a:spcPts val="0"/>
              </a:spcAft>
              <a:defRPr/>
            </a:pPr>
            <a:endParaRPr lang="de-DE" sz="1200" b="1" dirty="0">
              <a:solidFill>
                <a:srgbClr val="777777"/>
              </a:solidFill>
              <a:latin typeface="+mj-lt"/>
            </a:endParaRPr>
          </a:p>
          <a:p>
            <a:pPr defTabSz="914400" fontAlgn="auto">
              <a:spcBef>
                <a:spcPts val="0"/>
              </a:spcBef>
              <a:spcAft>
                <a:spcPts val="0"/>
              </a:spcAft>
              <a:defRPr/>
            </a:pPr>
            <a:endParaRPr lang="de-DE" sz="1200" b="1" dirty="0" smtClean="0">
              <a:solidFill>
                <a:srgbClr val="777777"/>
              </a:solidFill>
              <a:latin typeface="+mj-lt"/>
            </a:endParaRPr>
          </a:p>
          <a:p>
            <a:pPr defTabSz="914400" fontAlgn="auto">
              <a:spcBef>
                <a:spcPts val="0"/>
              </a:spcBef>
              <a:spcAft>
                <a:spcPts val="0"/>
              </a:spcAft>
              <a:defRPr/>
            </a:pPr>
            <a:endParaRPr lang="de-DE" sz="1200" b="1" dirty="0">
              <a:solidFill>
                <a:srgbClr val="777777"/>
              </a:solidFill>
              <a:latin typeface="+mj-lt"/>
            </a:endParaRPr>
          </a:p>
          <a:p>
            <a:pPr defTabSz="914400" fontAlgn="auto">
              <a:spcBef>
                <a:spcPts val="0"/>
              </a:spcBef>
              <a:spcAft>
                <a:spcPts val="0"/>
              </a:spcAft>
              <a:defRPr/>
            </a:pPr>
            <a:endParaRPr lang="de-DE" sz="1200" b="1" dirty="0" smtClean="0">
              <a:solidFill>
                <a:srgbClr val="777777"/>
              </a:solidFill>
              <a:latin typeface="+mj-lt"/>
            </a:endParaRPr>
          </a:p>
          <a:p>
            <a:pPr defTabSz="914400" fontAlgn="auto">
              <a:spcBef>
                <a:spcPts val="0"/>
              </a:spcBef>
              <a:spcAft>
                <a:spcPts val="0"/>
              </a:spcAft>
              <a:defRPr/>
            </a:pPr>
            <a:r>
              <a:rPr lang="de-DE" sz="1200" b="1" dirty="0" smtClean="0">
                <a:solidFill>
                  <a:srgbClr val="777777"/>
                </a:solidFill>
                <a:latin typeface="+mj-lt"/>
              </a:rPr>
              <a:t>                          </a:t>
            </a:r>
            <a:endParaRPr lang="de-DE" sz="1200" b="1" dirty="0">
              <a:solidFill>
                <a:srgbClr val="777777"/>
              </a:solidFill>
              <a:latin typeface="+mj-lt"/>
            </a:endParaRPr>
          </a:p>
        </p:txBody>
      </p:sp>
      <p:sp>
        <p:nvSpPr>
          <p:cNvPr id="7" name="Rechteck 6"/>
          <p:cNvSpPr/>
          <p:nvPr/>
        </p:nvSpPr>
        <p:spPr>
          <a:xfrm>
            <a:off x="206515" y="2070720"/>
            <a:ext cx="1936043" cy="323165"/>
          </a:xfrm>
          <a:prstGeom prst="rect">
            <a:avLst/>
          </a:prstGeom>
          <a:solidFill>
            <a:srgbClr val="FFCC00"/>
          </a:solidFill>
          <a:ln>
            <a:noFill/>
          </a:ln>
          <a:effectLst/>
        </p:spPr>
        <p:style>
          <a:lnRef idx="2">
            <a:schemeClr val="dk1"/>
          </a:lnRef>
          <a:fillRef idx="1">
            <a:schemeClr val="lt1"/>
          </a:fillRef>
          <a:effectRef idx="0">
            <a:schemeClr val="dk1"/>
          </a:effectRef>
          <a:fontRef idx="minor">
            <a:schemeClr val="dk1"/>
          </a:fontRef>
        </p:style>
        <p:txBody>
          <a:bodyPr wrap="square" anchor="ctr">
            <a:spAutoFit/>
          </a:bodyPr>
          <a:lstStyle/>
          <a:p>
            <a:pPr algn="r"/>
            <a:r>
              <a:rPr lang="de-DE" sz="1500" dirty="0">
                <a:solidFill>
                  <a:srgbClr val="5F5F5F"/>
                </a:solidFill>
                <a:latin typeface="+mj-lt"/>
              </a:rPr>
              <a:t>Arbeitsinhalt</a:t>
            </a:r>
          </a:p>
        </p:txBody>
      </p:sp>
      <p:sp>
        <p:nvSpPr>
          <p:cNvPr id="8" name="Rechteck 7"/>
          <p:cNvSpPr/>
          <p:nvPr/>
        </p:nvSpPr>
        <p:spPr>
          <a:xfrm>
            <a:off x="206515" y="2790800"/>
            <a:ext cx="1936043" cy="323165"/>
          </a:xfrm>
          <a:prstGeom prst="rect">
            <a:avLst/>
          </a:prstGeom>
          <a:solidFill>
            <a:srgbClr val="FFCC00"/>
          </a:solidFill>
          <a:ln>
            <a:noFill/>
          </a:ln>
          <a:effectLst/>
        </p:spPr>
        <p:style>
          <a:lnRef idx="2">
            <a:schemeClr val="dk1"/>
          </a:lnRef>
          <a:fillRef idx="1">
            <a:schemeClr val="lt1"/>
          </a:fillRef>
          <a:effectRef idx="0">
            <a:schemeClr val="dk1"/>
          </a:effectRef>
          <a:fontRef idx="minor">
            <a:schemeClr val="dk1"/>
          </a:fontRef>
        </p:style>
        <p:txBody>
          <a:bodyPr wrap="square" anchor="ctr">
            <a:spAutoFit/>
          </a:bodyPr>
          <a:lstStyle/>
          <a:p>
            <a:pPr algn="r"/>
            <a:r>
              <a:rPr lang="de-DE" sz="1500" dirty="0">
                <a:solidFill>
                  <a:srgbClr val="5F5F5F"/>
                </a:solidFill>
                <a:latin typeface="+mj-lt"/>
              </a:rPr>
              <a:t>Arbeitsorganisation</a:t>
            </a:r>
          </a:p>
        </p:txBody>
      </p:sp>
      <p:sp>
        <p:nvSpPr>
          <p:cNvPr id="9" name="Rechteck 8"/>
          <p:cNvSpPr/>
          <p:nvPr/>
        </p:nvSpPr>
        <p:spPr>
          <a:xfrm>
            <a:off x="206515" y="3519010"/>
            <a:ext cx="1936043" cy="323165"/>
          </a:xfrm>
          <a:prstGeom prst="rect">
            <a:avLst/>
          </a:prstGeom>
          <a:solidFill>
            <a:srgbClr val="FFCC00"/>
          </a:solidFill>
          <a:ln>
            <a:noFill/>
          </a:ln>
          <a:effectLst/>
        </p:spPr>
        <p:style>
          <a:lnRef idx="2">
            <a:schemeClr val="dk1"/>
          </a:lnRef>
          <a:fillRef idx="1">
            <a:schemeClr val="lt1"/>
          </a:fillRef>
          <a:effectRef idx="0">
            <a:schemeClr val="dk1"/>
          </a:effectRef>
          <a:fontRef idx="minor">
            <a:schemeClr val="dk1"/>
          </a:fontRef>
        </p:style>
        <p:txBody>
          <a:bodyPr wrap="square" anchor="ctr">
            <a:spAutoFit/>
          </a:bodyPr>
          <a:lstStyle/>
          <a:p>
            <a:pPr algn="r"/>
            <a:r>
              <a:rPr lang="de-DE" sz="1500" dirty="0">
                <a:solidFill>
                  <a:srgbClr val="5F5F5F"/>
                </a:solidFill>
                <a:latin typeface="+mj-lt"/>
              </a:rPr>
              <a:t>soziale Beziehungen</a:t>
            </a:r>
          </a:p>
        </p:txBody>
      </p:sp>
      <p:sp>
        <p:nvSpPr>
          <p:cNvPr id="10" name="Rechteck 9"/>
          <p:cNvSpPr/>
          <p:nvPr/>
        </p:nvSpPr>
        <p:spPr>
          <a:xfrm>
            <a:off x="206515" y="4239090"/>
            <a:ext cx="1936043" cy="323165"/>
          </a:xfrm>
          <a:prstGeom prst="rect">
            <a:avLst/>
          </a:prstGeom>
          <a:solidFill>
            <a:srgbClr val="FFCC00"/>
          </a:solidFill>
          <a:ln>
            <a:noFill/>
          </a:ln>
          <a:effectLst/>
        </p:spPr>
        <p:style>
          <a:lnRef idx="2">
            <a:schemeClr val="dk1"/>
          </a:lnRef>
          <a:fillRef idx="1">
            <a:schemeClr val="lt1"/>
          </a:fillRef>
          <a:effectRef idx="0">
            <a:schemeClr val="dk1"/>
          </a:effectRef>
          <a:fontRef idx="minor">
            <a:schemeClr val="dk1"/>
          </a:fontRef>
        </p:style>
        <p:txBody>
          <a:bodyPr wrap="square" anchor="ctr">
            <a:spAutoFit/>
          </a:bodyPr>
          <a:lstStyle/>
          <a:p>
            <a:pPr algn="r"/>
            <a:r>
              <a:rPr lang="de-DE" sz="1500" dirty="0">
                <a:solidFill>
                  <a:srgbClr val="5F5F5F"/>
                </a:solidFill>
                <a:latin typeface="+mj-lt"/>
              </a:rPr>
              <a:t>Arbeitsbedingungen</a:t>
            </a:r>
          </a:p>
        </p:txBody>
      </p:sp>
      <p:sp>
        <p:nvSpPr>
          <p:cNvPr id="11" name="Rechteck 10"/>
          <p:cNvSpPr/>
          <p:nvPr/>
        </p:nvSpPr>
        <p:spPr>
          <a:xfrm>
            <a:off x="206515" y="4959170"/>
            <a:ext cx="1936043" cy="323165"/>
          </a:xfrm>
          <a:prstGeom prst="rect">
            <a:avLst/>
          </a:prstGeom>
          <a:solidFill>
            <a:srgbClr val="FFCC00"/>
          </a:solidFill>
          <a:ln>
            <a:noFill/>
          </a:ln>
          <a:effectLst/>
        </p:spPr>
        <p:style>
          <a:lnRef idx="2">
            <a:schemeClr val="dk1"/>
          </a:lnRef>
          <a:fillRef idx="1">
            <a:schemeClr val="lt1"/>
          </a:fillRef>
          <a:effectRef idx="0">
            <a:schemeClr val="dk1"/>
          </a:effectRef>
          <a:fontRef idx="minor">
            <a:schemeClr val="dk1"/>
          </a:fontRef>
        </p:style>
        <p:txBody>
          <a:bodyPr wrap="square" anchor="ctr">
            <a:spAutoFit/>
          </a:bodyPr>
          <a:lstStyle/>
          <a:p>
            <a:pPr algn="r"/>
            <a:r>
              <a:rPr lang="de-DE" sz="1500" dirty="0">
                <a:solidFill>
                  <a:srgbClr val="5F5F5F"/>
                </a:solidFill>
                <a:latin typeface="+mj-lt"/>
              </a:rPr>
              <a:t>Arbeitsformen</a:t>
            </a:r>
          </a:p>
        </p:txBody>
      </p:sp>
      <p:sp>
        <p:nvSpPr>
          <p:cNvPr id="14" name="Rechteck 13"/>
          <p:cNvSpPr/>
          <p:nvPr/>
        </p:nvSpPr>
        <p:spPr>
          <a:xfrm>
            <a:off x="6205234" y="1133745"/>
            <a:ext cx="2741417" cy="566839"/>
          </a:xfrm>
          <a:prstGeom prst="rect">
            <a:avLst/>
          </a:prstGeom>
          <a:solidFill>
            <a:srgbClr val="FFCC00"/>
          </a:solidFill>
          <a:ln>
            <a:noFill/>
          </a:ln>
          <a:effectLst>
            <a:outerShdw blurRad="50800" dist="38100" dir="2700000" algn="tl" rotWithShape="0">
              <a:prstClr val="black">
                <a:alpha val="3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de-DE" sz="1500" b="1" dirty="0">
                <a:solidFill>
                  <a:srgbClr val="5F5F5F"/>
                </a:solidFill>
                <a:latin typeface="+mj-lt"/>
              </a:rPr>
              <a:t>psychische Beanspruchung</a:t>
            </a:r>
          </a:p>
        </p:txBody>
      </p:sp>
      <p:sp>
        <p:nvSpPr>
          <p:cNvPr id="15" name="Rechteck 14"/>
          <p:cNvSpPr/>
          <p:nvPr/>
        </p:nvSpPr>
        <p:spPr>
          <a:xfrm>
            <a:off x="6052297" y="2115725"/>
            <a:ext cx="2660163" cy="323165"/>
          </a:xfrm>
          <a:prstGeom prst="rect">
            <a:avLst/>
          </a:prstGeom>
        </p:spPr>
        <p:txBody>
          <a:bodyPr wrap="square">
            <a:spAutoFit/>
          </a:bodyPr>
          <a:lstStyle/>
          <a:p>
            <a:pPr algn="ctr"/>
            <a:r>
              <a:rPr lang="de-DE" sz="1500" dirty="0">
                <a:solidFill>
                  <a:srgbClr val="5F5F5F"/>
                </a:solidFill>
                <a:latin typeface="+mj-lt"/>
              </a:rPr>
              <a:t>Folgen für Körper und Psyche</a:t>
            </a:r>
          </a:p>
        </p:txBody>
      </p:sp>
      <p:sp>
        <p:nvSpPr>
          <p:cNvPr id="21" name="Rechteck 20"/>
          <p:cNvSpPr/>
          <p:nvPr/>
        </p:nvSpPr>
        <p:spPr>
          <a:xfrm>
            <a:off x="3271853" y="5785941"/>
            <a:ext cx="2649379" cy="600164"/>
          </a:xfrm>
          <a:prstGeom prst="rect">
            <a:avLst/>
          </a:prstGeom>
          <a:solidFill>
            <a:srgbClr val="FFCC00"/>
          </a:solidFill>
          <a:ln>
            <a:solidFill>
              <a:schemeClr val="bg1"/>
            </a:solidFill>
          </a:ln>
          <a:effectLst>
            <a:outerShdw blurRad="50800" dist="38100" dir="2700000" algn="tl" rotWithShape="0">
              <a:prstClr val="black">
                <a:alpha val="6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r>
              <a:rPr lang="de-DE" sz="1100" dirty="0">
                <a:solidFill>
                  <a:srgbClr val="5F5F5F"/>
                </a:solidFill>
                <a:latin typeface="+mj-lt"/>
              </a:rPr>
              <a:t>Individuelle Voraussetzungen </a:t>
            </a:r>
          </a:p>
          <a:p>
            <a:pPr algn="ctr"/>
            <a:r>
              <a:rPr lang="de-DE" sz="1100" dirty="0">
                <a:solidFill>
                  <a:srgbClr val="5F5F5F"/>
                </a:solidFill>
                <a:latin typeface="+mj-lt"/>
              </a:rPr>
              <a:t>Bsp.: Fähigkeiten, </a:t>
            </a:r>
            <a:r>
              <a:rPr lang="de-DE" sz="1100" dirty="0" smtClean="0">
                <a:solidFill>
                  <a:srgbClr val="5F5F5F"/>
                </a:solidFill>
                <a:latin typeface="+mj-lt"/>
              </a:rPr>
              <a:t>Erfahrungen, </a:t>
            </a:r>
            <a:r>
              <a:rPr lang="de-DE" sz="1100" dirty="0">
                <a:solidFill>
                  <a:srgbClr val="5F5F5F"/>
                </a:solidFill>
                <a:latin typeface="+mj-lt"/>
              </a:rPr>
              <a:t>Motivation,</a:t>
            </a:r>
          </a:p>
          <a:p>
            <a:pPr algn="ctr"/>
            <a:r>
              <a:rPr lang="de-DE" sz="1100" dirty="0">
                <a:solidFill>
                  <a:srgbClr val="5F5F5F"/>
                </a:solidFill>
                <a:latin typeface="+mj-lt"/>
              </a:rPr>
              <a:t>Einstellungen, Alter, Geschlecht... </a:t>
            </a:r>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451" y="2536145"/>
            <a:ext cx="1637364" cy="2083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332" y="2818622"/>
            <a:ext cx="991271" cy="470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hteck 33"/>
          <p:cNvSpPr/>
          <p:nvPr/>
        </p:nvSpPr>
        <p:spPr>
          <a:xfrm>
            <a:off x="6266852" y="2682440"/>
            <a:ext cx="1274257" cy="276999"/>
          </a:xfrm>
          <a:prstGeom prst="rect">
            <a:avLst/>
          </a:prstGeom>
          <a:solidFill>
            <a:srgbClr val="FFCC00"/>
          </a:solidFill>
        </p:spPr>
        <p:txBody>
          <a:bodyPr wrap="square" anchor="ctr">
            <a:spAutoFit/>
          </a:bodyPr>
          <a:lstStyle/>
          <a:p>
            <a:pPr defTabSz="914400" fontAlgn="auto">
              <a:spcBef>
                <a:spcPts val="0"/>
              </a:spcBef>
              <a:spcAft>
                <a:spcPts val="0"/>
              </a:spcAft>
              <a:defRPr/>
            </a:pPr>
            <a:r>
              <a:rPr lang="de-DE" sz="1200" b="1" dirty="0">
                <a:solidFill>
                  <a:srgbClr val="4D4D4D"/>
                </a:solidFill>
                <a:latin typeface="+mj-lt"/>
              </a:rPr>
              <a:t>kurzfristig</a:t>
            </a:r>
          </a:p>
        </p:txBody>
      </p:sp>
      <p:sp>
        <p:nvSpPr>
          <p:cNvPr id="35" name="Rechteck 34"/>
          <p:cNvSpPr/>
          <p:nvPr/>
        </p:nvSpPr>
        <p:spPr>
          <a:xfrm>
            <a:off x="7610044" y="2682440"/>
            <a:ext cx="1336607" cy="276999"/>
          </a:xfrm>
          <a:prstGeom prst="rect">
            <a:avLst/>
          </a:prstGeom>
          <a:solidFill>
            <a:srgbClr val="FFCC00"/>
          </a:solidFill>
        </p:spPr>
        <p:txBody>
          <a:bodyPr wrap="square" anchor="ctr">
            <a:spAutoFit/>
          </a:bodyPr>
          <a:lstStyle/>
          <a:p>
            <a:r>
              <a:rPr lang="de-DE" sz="1200" b="1" dirty="0">
                <a:solidFill>
                  <a:srgbClr val="4D4D4D"/>
                </a:solidFill>
                <a:latin typeface="+mj-lt"/>
              </a:rPr>
              <a:t>langfristig</a:t>
            </a:r>
            <a:endParaRPr lang="de-DE" sz="1200" dirty="0">
              <a:solidFill>
                <a:srgbClr val="4D4D4D"/>
              </a:solidFill>
              <a:latin typeface="+mj-lt"/>
            </a:endParaRPr>
          </a:p>
        </p:txBody>
      </p:sp>
      <p:sp>
        <p:nvSpPr>
          <p:cNvPr id="36" name="Rechteck 35"/>
          <p:cNvSpPr/>
          <p:nvPr/>
        </p:nvSpPr>
        <p:spPr>
          <a:xfrm>
            <a:off x="6184733" y="3065182"/>
            <a:ext cx="1254374" cy="553998"/>
          </a:xfrm>
          <a:prstGeom prst="rect">
            <a:avLst/>
          </a:prstGeom>
        </p:spPr>
        <p:txBody>
          <a:bodyPr wrap="square">
            <a:spAutoFit/>
          </a:bodyPr>
          <a:lstStyle/>
          <a:p>
            <a:r>
              <a:rPr lang="de-DE" sz="1000" dirty="0">
                <a:solidFill>
                  <a:srgbClr val="5F5F5F"/>
                </a:solidFill>
                <a:latin typeface="+mj-lt"/>
              </a:rPr>
              <a:t>Aktivierung</a:t>
            </a:r>
          </a:p>
          <a:p>
            <a:r>
              <a:rPr lang="de-DE" sz="1000" dirty="0">
                <a:solidFill>
                  <a:srgbClr val="5F5F5F"/>
                </a:solidFill>
                <a:latin typeface="+mj-lt"/>
              </a:rPr>
              <a:t>Aufwärmung</a:t>
            </a:r>
          </a:p>
          <a:p>
            <a:r>
              <a:rPr lang="de-DE" sz="1000" dirty="0">
                <a:solidFill>
                  <a:srgbClr val="5F5F5F"/>
                </a:solidFill>
                <a:latin typeface="+mj-lt"/>
              </a:rPr>
              <a:t>...</a:t>
            </a:r>
          </a:p>
        </p:txBody>
      </p:sp>
      <p:sp>
        <p:nvSpPr>
          <p:cNvPr id="37" name="Rechteck 36"/>
          <p:cNvSpPr/>
          <p:nvPr/>
        </p:nvSpPr>
        <p:spPr>
          <a:xfrm>
            <a:off x="7541110" y="3072440"/>
            <a:ext cx="1613953" cy="861774"/>
          </a:xfrm>
          <a:prstGeom prst="rect">
            <a:avLst/>
          </a:prstGeom>
        </p:spPr>
        <p:txBody>
          <a:bodyPr wrap="square">
            <a:spAutoFit/>
          </a:bodyPr>
          <a:lstStyle/>
          <a:p>
            <a:r>
              <a:rPr lang="de-DE" sz="1000" dirty="0">
                <a:solidFill>
                  <a:srgbClr val="5F5F5F"/>
                </a:solidFill>
                <a:latin typeface="+mj-lt"/>
              </a:rPr>
              <a:t>Übung</a:t>
            </a:r>
          </a:p>
          <a:p>
            <a:r>
              <a:rPr lang="de-DE" sz="1000" dirty="0">
                <a:solidFill>
                  <a:srgbClr val="5F5F5F"/>
                </a:solidFill>
                <a:latin typeface="+mj-lt"/>
              </a:rPr>
              <a:t>Weiterentwicklung</a:t>
            </a:r>
          </a:p>
          <a:p>
            <a:r>
              <a:rPr lang="de-DE" sz="1000" dirty="0">
                <a:solidFill>
                  <a:srgbClr val="5F5F5F"/>
                </a:solidFill>
                <a:latin typeface="+mj-lt"/>
              </a:rPr>
              <a:t>Wohlbefinden</a:t>
            </a:r>
          </a:p>
          <a:p>
            <a:r>
              <a:rPr lang="de-DE" sz="1000" dirty="0" smtClean="0">
                <a:solidFill>
                  <a:srgbClr val="5F5F5F"/>
                </a:solidFill>
                <a:latin typeface="+mj-lt"/>
              </a:rPr>
              <a:t>Gesundheitsförderung</a:t>
            </a:r>
            <a:endParaRPr lang="de-DE" sz="1000" dirty="0">
              <a:solidFill>
                <a:srgbClr val="5F5F5F"/>
              </a:solidFill>
              <a:latin typeface="+mj-lt"/>
            </a:endParaRPr>
          </a:p>
          <a:p>
            <a:r>
              <a:rPr lang="de-DE" sz="1000" dirty="0">
                <a:solidFill>
                  <a:srgbClr val="5F5F5F"/>
                </a:solidFill>
                <a:latin typeface="+mj-lt"/>
              </a:rPr>
              <a:t>...</a:t>
            </a:r>
          </a:p>
        </p:txBody>
      </p:sp>
      <p:sp>
        <p:nvSpPr>
          <p:cNvPr id="38" name="Rechteck 37"/>
          <p:cNvSpPr/>
          <p:nvPr/>
        </p:nvSpPr>
        <p:spPr>
          <a:xfrm>
            <a:off x="6248838" y="4080571"/>
            <a:ext cx="1040368" cy="861774"/>
          </a:xfrm>
          <a:prstGeom prst="rect">
            <a:avLst/>
          </a:prstGeom>
        </p:spPr>
        <p:txBody>
          <a:bodyPr wrap="square" numCol="1">
            <a:spAutoFit/>
          </a:bodyPr>
          <a:lstStyle/>
          <a:p>
            <a:r>
              <a:rPr lang="de-DE" sz="1000" dirty="0">
                <a:solidFill>
                  <a:srgbClr val="5F5F5F"/>
                </a:solidFill>
                <a:latin typeface="+mj-lt"/>
              </a:rPr>
              <a:t>Ermüdung</a:t>
            </a:r>
          </a:p>
          <a:p>
            <a:r>
              <a:rPr lang="de-DE" sz="1000" dirty="0" smtClean="0">
                <a:solidFill>
                  <a:srgbClr val="5F5F5F"/>
                </a:solidFill>
                <a:latin typeface="+mj-lt"/>
              </a:rPr>
              <a:t>Konzentrations-schwäche</a:t>
            </a:r>
            <a:endParaRPr lang="de-DE" sz="1000" dirty="0">
              <a:solidFill>
                <a:srgbClr val="5F5F5F"/>
              </a:solidFill>
              <a:latin typeface="+mj-lt"/>
            </a:endParaRPr>
          </a:p>
          <a:p>
            <a:r>
              <a:rPr lang="de-DE" sz="1000" dirty="0">
                <a:solidFill>
                  <a:srgbClr val="5F5F5F"/>
                </a:solidFill>
                <a:latin typeface="+mj-lt"/>
              </a:rPr>
              <a:t>Stress</a:t>
            </a:r>
          </a:p>
          <a:p>
            <a:r>
              <a:rPr lang="de-DE" sz="1000" dirty="0" smtClean="0">
                <a:solidFill>
                  <a:srgbClr val="5F5F5F"/>
                </a:solidFill>
                <a:latin typeface="+mj-lt"/>
              </a:rPr>
              <a:t>...</a:t>
            </a:r>
          </a:p>
        </p:txBody>
      </p:sp>
      <p:sp>
        <p:nvSpPr>
          <p:cNvPr id="40" name="Rechteck 39"/>
          <p:cNvSpPr/>
          <p:nvPr/>
        </p:nvSpPr>
        <p:spPr>
          <a:xfrm>
            <a:off x="6265576" y="5241510"/>
            <a:ext cx="2761919" cy="400110"/>
          </a:xfrm>
          <a:prstGeom prst="rect">
            <a:avLst/>
          </a:prstGeom>
        </p:spPr>
        <p:txBody>
          <a:bodyPr wrap="square">
            <a:spAutoFit/>
          </a:bodyPr>
          <a:lstStyle/>
          <a:p>
            <a:r>
              <a:rPr lang="de-DE" sz="1000" dirty="0">
                <a:solidFill>
                  <a:srgbClr val="5F5F5F"/>
                </a:solidFill>
                <a:latin typeface="+mj-lt"/>
              </a:rPr>
              <a:t>psychische </a:t>
            </a:r>
            <a:r>
              <a:rPr lang="de-DE" sz="1000" dirty="0" smtClean="0">
                <a:solidFill>
                  <a:srgbClr val="5F5F5F"/>
                </a:solidFill>
                <a:latin typeface="+mj-lt"/>
              </a:rPr>
              <a:t>Fehlbeanspruchung </a:t>
            </a:r>
            <a:r>
              <a:rPr lang="de-DE" sz="1000" dirty="0">
                <a:solidFill>
                  <a:srgbClr val="5F5F5F"/>
                </a:solidFill>
                <a:latin typeface="+mj-lt"/>
              </a:rPr>
              <a:t>(negative körperlichen und psychischen  Konsequenzen)</a:t>
            </a:r>
          </a:p>
        </p:txBody>
      </p:sp>
      <p:sp>
        <p:nvSpPr>
          <p:cNvPr id="41" name="Ellipse 40"/>
          <p:cNvSpPr/>
          <p:nvPr/>
        </p:nvSpPr>
        <p:spPr>
          <a:xfrm>
            <a:off x="5921232" y="3058545"/>
            <a:ext cx="240790" cy="240790"/>
          </a:xfrm>
          <a:prstGeom prst="ellipse">
            <a:avLst/>
          </a:prstGeom>
          <a:solidFill>
            <a:srgbClr val="FFCC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srgbClr val="5F5F5F"/>
                </a:solidFill>
              </a:rPr>
              <a:t>+</a:t>
            </a:r>
            <a:endParaRPr lang="de-DE" dirty="0">
              <a:solidFill>
                <a:srgbClr val="5F5F5F"/>
              </a:solidFill>
            </a:endParaRPr>
          </a:p>
        </p:txBody>
      </p:sp>
      <p:sp>
        <p:nvSpPr>
          <p:cNvPr id="48" name="Ellipse 47"/>
          <p:cNvSpPr/>
          <p:nvPr/>
        </p:nvSpPr>
        <p:spPr>
          <a:xfrm>
            <a:off x="5931903" y="4048655"/>
            <a:ext cx="240790" cy="240790"/>
          </a:xfrm>
          <a:prstGeom prst="ellipse">
            <a:avLst/>
          </a:prstGeom>
          <a:solidFill>
            <a:srgbClr val="C0C0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srgbClr val="5F5F5F"/>
                </a:solidFill>
              </a:rPr>
              <a:t>-</a:t>
            </a:r>
            <a:endParaRPr lang="de-DE" dirty="0">
              <a:solidFill>
                <a:srgbClr val="5F5F5F"/>
              </a:solidFill>
            </a:endParaRPr>
          </a:p>
        </p:txBody>
      </p:sp>
      <p:sp>
        <p:nvSpPr>
          <p:cNvPr id="49" name="Ellipse 48"/>
          <p:cNvSpPr/>
          <p:nvPr/>
        </p:nvSpPr>
        <p:spPr>
          <a:xfrm>
            <a:off x="5952937" y="5303445"/>
            <a:ext cx="240790" cy="240790"/>
          </a:xfrm>
          <a:prstGeom prst="ellipse">
            <a:avLst/>
          </a:prstGeom>
          <a:solidFill>
            <a:srgbClr val="77777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dirty="0" smtClean="0">
                <a:solidFill>
                  <a:schemeClr val="bg1"/>
                </a:solidFill>
              </a:rPr>
              <a:t>=</a:t>
            </a:r>
            <a:endParaRPr lang="de-DE" dirty="0">
              <a:solidFill>
                <a:schemeClr val="bg1"/>
              </a:solidFill>
            </a:endParaRPr>
          </a:p>
        </p:txBody>
      </p:sp>
      <p:sp>
        <p:nvSpPr>
          <p:cNvPr id="42" name="Rechteck 41"/>
          <p:cNvSpPr/>
          <p:nvPr/>
        </p:nvSpPr>
        <p:spPr>
          <a:xfrm>
            <a:off x="3825302" y="3377925"/>
            <a:ext cx="1243662" cy="400110"/>
          </a:xfrm>
          <a:prstGeom prst="rect">
            <a:avLst/>
          </a:prstGeom>
        </p:spPr>
        <p:txBody>
          <a:bodyPr wrap="square">
            <a:spAutoFit/>
          </a:bodyPr>
          <a:lstStyle/>
          <a:p>
            <a:pPr algn="ctr"/>
            <a:r>
              <a:rPr lang="de-DE" sz="1000" dirty="0">
                <a:solidFill>
                  <a:srgbClr val="4D4D4D"/>
                </a:solidFill>
                <a:latin typeface="+mj-lt"/>
              </a:rPr>
              <a:t>Wahrnehmen,</a:t>
            </a:r>
          </a:p>
          <a:p>
            <a:pPr algn="ctr"/>
            <a:r>
              <a:rPr lang="de-DE" sz="1000" dirty="0">
                <a:solidFill>
                  <a:srgbClr val="4D4D4D"/>
                </a:solidFill>
                <a:latin typeface="+mj-lt"/>
              </a:rPr>
              <a:t>Denken, Fühlen,...</a:t>
            </a:r>
          </a:p>
        </p:txBody>
      </p:sp>
      <p:sp>
        <p:nvSpPr>
          <p:cNvPr id="43" name="Rechteck 42"/>
          <p:cNvSpPr/>
          <p:nvPr/>
        </p:nvSpPr>
        <p:spPr>
          <a:xfrm>
            <a:off x="7579888" y="4061668"/>
            <a:ext cx="1657445" cy="1169551"/>
          </a:xfrm>
          <a:prstGeom prst="rect">
            <a:avLst/>
          </a:prstGeom>
        </p:spPr>
        <p:txBody>
          <a:bodyPr wrap="square">
            <a:spAutoFit/>
          </a:bodyPr>
          <a:lstStyle/>
          <a:p>
            <a:r>
              <a:rPr lang="de-DE" sz="1000" dirty="0">
                <a:solidFill>
                  <a:srgbClr val="5F5F5F"/>
                </a:solidFill>
                <a:latin typeface="+mj-lt"/>
              </a:rPr>
              <a:t>hoher Blutdruck</a:t>
            </a:r>
          </a:p>
          <a:p>
            <a:r>
              <a:rPr lang="de-DE" sz="1000" dirty="0">
                <a:solidFill>
                  <a:srgbClr val="5F5F5F"/>
                </a:solidFill>
                <a:latin typeface="+mj-lt"/>
              </a:rPr>
              <a:t>Konflikte</a:t>
            </a:r>
          </a:p>
          <a:p>
            <a:r>
              <a:rPr lang="de-DE" sz="1000" dirty="0">
                <a:solidFill>
                  <a:srgbClr val="5F5F5F"/>
                </a:solidFill>
                <a:latin typeface="+mj-lt"/>
              </a:rPr>
              <a:t>Burnout</a:t>
            </a:r>
          </a:p>
          <a:p>
            <a:r>
              <a:rPr lang="de-DE" sz="1000" dirty="0">
                <a:solidFill>
                  <a:srgbClr val="5F5F5F"/>
                </a:solidFill>
                <a:latin typeface="+mj-lt"/>
              </a:rPr>
              <a:t>Körperliche Krankheiten psychische </a:t>
            </a:r>
            <a:r>
              <a:rPr lang="de-DE" sz="1000" dirty="0" smtClean="0">
                <a:solidFill>
                  <a:srgbClr val="5F5F5F"/>
                </a:solidFill>
                <a:latin typeface="+mj-lt"/>
              </a:rPr>
              <a:t>Krankheiten</a:t>
            </a:r>
          </a:p>
          <a:p>
            <a:r>
              <a:rPr lang="de-DE" sz="1000" dirty="0" smtClean="0">
                <a:solidFill>
                  <a:srgbClr val="5F5F5F"/>
                </a:solidFill>
                <a:latin typeface="+mj-lt"/>
              </a:rPr>
              <a:t>…</a:t>
            </a:r>
          </a:p>
          <a:p>
            <a:endParaRPr lang="de-DE" sz="1000" dirty="0">
              <a:solidFill>
                <a:srgbClr val="5F5F5F"/>
              </a:solidFill>
              <a:latin typeface="+mj-lt"/>
            </a:endParaRPr>
          </a:p>
        </p:txBody>
      </p:sp>
      <p:sp>
        <p:nvSpPr>
          <p:cNvPr id="44" name="Pfeil nach rechts 43"/>
          <p:cNvSpPr/>
          <p:nvPr/>
        </p:nvSpPr>
        <p:spPr>
          <a:xfrm>
            <a:off x="2361040" y="2151713"/>
            <a:ext cx="988378" cy="201484"/>
          </a:xfrm>
          <a:prstGeom prst="rightArrow">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 name="Pfeil nach rechts 64"/>
          <p:cNvSpPr/>
          <p:nvPr/>
        </p:nvSpPr>
        <p:spPr>
          <a:xfrm>
            <a:off x="2361040" y="2837685"/>
            <a:ext cx="988378" cy="201484"/>
          </a:xfrm>
          <a:prstGeom prst="rightArrow">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Pfeil nach rechts 65"/>
          <p:cNvSpPr/>
          <p:nvPr/>
        </p:nvSpPr>
        <p:spPr>
          <a:xfrm>
            <a:off x="2361040" y="3554998"/>
            <a:ext cx="988378" cy="201484"/>
          </a:xfrm>
          <a:prstGeom prst="rightArrow">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 name="Pfeil nach rechts 66"/>
          <p:cNvSpPr/>
          <p:nvPr/>
        </p:nvSpPr>
        <p:spPr>
          <a:xfrm>
            <a:off x="2361040" y="4307636"/>
            <a:ext cx="988378" cy="201484"/>
          </a:xfrm>
          <a:prstGeom prst="rightArrow">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 name="Pfeil nach rechts 67"/>
          <p:cNvSpPr/>
          <p:nvPr/>
        </p:nvSpPr>
        <p:spPr>
          <a:xfrm>
            <a:off x="2361040" y="5020292"/>
            <a:ext cx="988378" cy="201484"/>
          </a:xfrm>
          <a:prstGeom prst="rightArrow">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 name="Pfeil nach rechts 68"/>
          <p:cNvSpPr/>
          <p:nvPr/>
        </p:nvSpPr>
        <p:spPr>
          <a:xfrm>
            <a:off x="5294659" y="2141358"/>
            <a:ext cx="757638" cy="314294"/>
          </a:xfrm>
          <a:prstGeom prst="rightArrow">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Pfeil nach rechts 69"/>
          <p:cNvSpPr/>
          <p:nvPr/>
        </p:nvSpPr>
        <p:spPr>
          <a:xfrm rot="16200000">
            <a:off x="4259006" y="5031022"/>
            <a:ext cx="675075" cy="381506"/>
          </a:xfrm>
          <a:prstGeom prst="rightArrow">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p:cNvSpPr/>
          <p:nvPr/>
        </p:nvSpPr>
        <p:spPr>
          <a:xfrm>
            <a:off x="3337750" y="1143064"/>
            <a:ext cx="2714547" cy="553998"/>
          </a:xfrm>
          <a:prstGeom prst="rect">
            <a:avLst/>
          </a:prstGeom>
          <a:solidFill>
            <a:srgbClr val="FFCC00"/>
          </a:solidFill>
          <a:ln>
            <a:noFill/>
          </a:ln>
          <a:effectLst>
            <a:outerShdw blurRad="50800" dist="38100" dir="2700000" algn="tl" rotWithShape="0">
              <a:prstClr val="black">
                <a:alpha val="3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de-DE" sz="1500" b="1" dirty="0">
                <a:solidFill>
                  <a:srgbClr val="5F5F5F"/>
                </a:solidFill>
                <a:latin typeface="+mj-lt"/>
              </a:rPr>
              <a:t>i</a:t>
            </a:r>
            <a:r>
              <a:rPr lang="de-DE" sz="1500" b="1" dirty="0" smtClean="0">
                <a:solidFill>
                  <a:srgbClr val="5F5F5F"/>
                </a:solidFill>
                <a:latin typeface="+mj-lt"/>
              </a:rPr>
              <a:t>ndividuelle </a:t>
            </a:r>
            <a:r>
              <a:rPr lang="de-DE" sz="1500" b="1" dirty="0">
                <a:solidFill>
                  <a:srgbClr val="5F5F5F"/>
                </a:solidFill>
                <a:latin typeface="+mj-lt"/>
              </a:rPr>
              <a:t>Verarbeitung der Belastungen</a:t>
            </a:r>
          </a:p>
        </p:txBody>
      </p:sp>
      <p:sp>
        <p:nvSpPr>
          <p:cNvPr id="72" name="Rechteck 71"/>
          <p:cNvSpPr/>
          <p:nvPr/>
        </p:nvSpPr>
        <p:spPr>
          <a:xfrm>
            <a:off x="206515" y="1156934"/>
            <a:ext cx="2975938" cy="520461"/>
          </a:xfrm>
          <a:prstGeom prst="rect">
            <a:avLst/>
          </a:prstGeom>
          <a:solidFill>
            <a:srgbClr val="FFCC00"/>
          </a:solidFill>
          <a:ln>
            <a:noFill/>
          </a:ln>
          <a:effectLst>
            <a:outerShdw blurRad="50800" dist="38100" dir="2700000" algn="tl" rotWithShape="0">
              <a:prstClr val="black">
                <a:alpha val="3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lgn="ctr"/>
            <a:r>
              <a:rPr lang="de-DE" sz="1500" b="1" dirty="0">
                <a:solidFill>
                  <a:srgbClr val="5F5F5F"/>
                </a:solidFill>
                <a:latin typeface="+mj-lt"/>
              </a:rPr>
              <a:t>psychische Belastungen</a:t>
            </a:r>
          </a:p>
        </p:txBody>
      </p:sp>
    </p:spTree>
    <p:extLst>
      <p:ext uri="{BB962C8B-B14F-4D97-AF65-F5344CB8AC3E}">
        <p14:creationId xmlns:p14="http://schemas.microsoft.com/office/powerpoint/2010/main" val="283043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ctrTitle"/>
          </p:nvPr>
        </p:nvSpPr>
        <p:spPr>
          <a:xfrm>
            <a:off x="179512" y="593685"/>
            <a:ext cx="8784976" cy="1008112"/>
          </a:xfrm>
        </p:spPr>
        <p:txBody>
          <a:bodyPr/>
          <a:lstStyle/>
          <a:p>
            <a:r>
              <a:rPr lang="de-DE" sz="3000" dirty="0">
                <a:solidFill>
                  <a:srgbClr val="808080"/>
                </a:solidFill>
                <a:cs typeface="Arial" charset="0"/>
              </a:rPr>
              <a:t>Macht Arbeit psychisch krank</a:t>
            </a:r>
            <a:r>
              <a:rPr lang="de-DE" sz="3000" dirty="0" smtClean="0">
                <a:solidFill>
                  <a:srgbClr val="808080"/>
                </a:solidFill>
                <a:cs typeface="Arial" charset="0"/>
              </a:rPr>
              <a:t>?</a:t>
            </a:r>
            <a:endParaRPr lang="de-DE" sz="3000" dirty="0"/>
          </a:p>
        </p:txBody>
      </p:sp>
      <p:sp>
        <p:nvSpPr>
          <p:cNvPr id="7" name="Inhaltsplatzhalter 2"/>
          <p:cNvSpPr txBox="1">
            <a:spLocks/>
          </p:cNvSpPr>
          <p:nvPr/>
        </p:nvSpPr>
        <p:spPr>
          <a:xfrm>
            <a:off x="449542" y="1988840"/>
            <a:ext cx="8442938" cy="44644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C00"/>
              </a:buClr>
              <a:buFont typeface="Arial" pitchFamily="34" charset="0"/>
              <a:buChar char="•"/>
            </a:pPr>
            <a:r>
              <a:rPr lang="de-DE" sz="2000" dirty="0" smtClean="0">
                <a:solidFill>
                  <a:srgbClr val="777777"/>
                </a:solidFill>
              </a:rPr>
              <a:t>Arbeit ist mehr als Existenzsicherung und von zentraler Bedeutung für Gesundheit und Wohlbefinden.</a:t>
            </a:r>
          </a:p>
          <a:p>
            <a:pPr lvl="1">
              <a:buClr>
                <a:srgbClr val="FFCC00"/>
              </a:buClr>
              <a:buFont typeface="Arial" pitchFamily="34" charset="0"/>
              <a:buChar char="•"/>
            </a:pPr>
            <a:r>
              <a:rPr lang="de-DE" sz="2000" dirty="0" smtClean="0">
                <a:solidFill>
                  <a:srgbClr val="777777"/>
                </a:solidFill>
              </a:rPr>
              <a:t>Arbeit stiftet Sinn und strukturiert den Tagesablauf.</a:t>
            </a:r>
          </a:p>
          <a:p>
            <a:pPr lvl="1">
              <a:buClr>
                <a:srgbClr val="FFCC00"/>
              </a:buClr>
              <a:buFont typeface="Arial" pitchFamily="34" charset="0"/>
              <a:buChar char="•"/>
            </a:pPr>
            <a:r>
              <a:rPr lang="de-DE" sz="2000" dirty="0" smtClean="0">
                <a:solidFill>
                  <a:srgbClr val="777777"/>
                </a:solidFill>
              </a:rPr>
              <a:t>Arbeit hilft, die eigene Persönlichkeit zu bilden, vermittelt Anerkennung und stärkt den Selbstwert.</a:t>
            </a:r>
          </a:p>
          <a:p>
            <a:pPr>
              <a:buClr>
                <a:srgbClr val="FFCC00"/>
              </a:buClr>
              <a:buFont typeface="Arial" pitchFamily="34" charset="0"/>
              <a:buChar char="•"/>
            </a:pPr>
            <a:r>
              <a:rPr lang="de-DE" sz="2000" dirty="0" smtClean="0">
                <a:solidFill>
                  <a:schemeClr val="bg1">
                    <a:lumMod val="50000"/>
                  </a:schemeClr>
                </a:solidFill>
              </a:rPr>
              <a:t>Unzureichende Arbeitsorganisation kann zu Stress führen.</a:t>
            </a:r>
          </a:p>
          <a:p>
            <a:pPr>
              <a:buClr>
                <a:srgbClr val="FFCC00"/>
              </a:buClr>
              <a:buFont typeface="Arial" pitchFamily="34" charset="0"/>
              <a:buChar char="•"/>
            </a:pPr>
            <a:r>
              <a:rPr lang="de-DE" sz="2000" dirty="0" smtClean="0">
                <a:solidFill>
                  <a:schemeClr val="bg1">
                    <a:lumMod val="50000"/>
                  </a:schemeClr>
                </a:solidFill>
              </a:rPr>
              <a:t>Länger andauernder Stress ist ein Risikofaktor für eine Reihe von körperlichen und psychischen Erkrankungen.</a:t>
            </a:r>
          </a:p>
          <a:p>
            <a:pPr>
              <a:buClr>
                <a:srgbClr val="FFCC00"/>
              </a:buClr>
              <a:buFont typeface="Arial" pitchFamily="34" charset="0"/>
              <a:buChar char="•"/>
            </a:pPr>
            <a:r>
              <a:rPr lang="de-DE" sz="2000" dirty="0" smtClean="0">
                <a:solidFill>
                  <a:schemeClr val="bg1">
                    <a:lumMod val="50000"/>
                  </a:schemeClr>
                </a:solidFill>
              </a:rPr>
              <a:t>Arbeit ist selten die alleinige Ursache </a:t>
            </a:r>
            <a:r>
              <a:rPr lang="de-DE" sz="2000" dirty="0" smtClean="0">
                <a:solidFill>
                  <a:srgbClr val="777777"/>
                </a:solidFill>
              </a:rPr>
              <a:t>von Krankheiten, häufig aber einer von mehreren Risikofaktoren.</a:t>
            </a:r>
            <a:endParaRPr lang="de-DE" sz="2000" dirty="0">
              <a:solidFill>
                <a:srgbClr val="777777"/>
              </a:solidFill>
            </a:endParaRPr>
          </a:p>
        </p:txBody>
      </p:sp>
    </p:spTree>
    <p:extLst>
      <p:ext uri="{BB962C8B-B14F-4D97-AF65-F5344CB8AC3E}">
        <p14:creationId xmlns:p14="http://schemas.microsoft.com/office/powerpoint/2010/main" val="1003587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p:cNvGraphicFramePr>
            <a:graphicFrameLocks noGrp="1"/>
          </p:cNvGraphicFramePr>
          <p:nvPr>
            <p:extLst>
              <p:ext uri="{D42A27DB-BD31-4B8C-83A1-F6EECF244321}">
                <p14:modId xmlns:p14="http://schemas.microsoft.com/office/powerpoint/2010/main" val="621905470"/>
              </p:ext>
            </p:extLst>
          </p:nvPr>
        </p:nvGraphicFramePr>
        <p:xfrm>
          <a:off x="341530" y="1648166"/>
          <a:ext cx="8550950" cy="4222384"/>
        </p:xfrm>
        <a:graphic>
          <a:graphicData uri="http://schemas.openxmlformats.org/drawingml/2006/table">
            <a:tbl>
              <a:tblPr firstRow="1" bandRow="1" bandCol="1">
                <a:tableStyleId>{5C22544A-7EE6-4342-B048-85BDC9FD1C3A}</a:tableStyleId>
              </a:tblPr>
              <a:tblGrid>
                <a:gridCol w="3960440"/>
                <a:gridCol w="855095"/>
                <a:gridCol w="945105"/>
                <a:gridCol w="900100"/>
                <a:gridCol w="945105"/>
                <a:gridCol w="945105"/>
              </a:tblGrid>
              <a:tr h="454267">
                <a:tc>
                  <a:txBody>
                    <a:bodyPr/>
                    <a:lstStyle/>
                    <a:p>
                      <a:pPr algn="l">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500" dirty="0" smtClean="0">
                          <a:solidFill>
                            <a:srgbClr val="5F5F5F"/>
                          </a:solidFill>
                          <a:effectLst/>
                          <a:latin typeface="+mj-lt"/>
                        </a:rPr>
                        <a:t>Arbeitsbelastung</a:t>
                      </a:r>
                      <a:endParaRPr lang="de-DE" sz="1500" dirty="0">
                        <a:solidFill>
                          <a:srgbClr val="5F5F5F"/>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B w="12700" cap="flat" cmpd="sng" algn="ctr">
                      <a:solidFill>
                        <a:srgbClr val="FFFFCC"/>
                      </a:solidFill>
                      <a:prstDash val="solid"/>
                      <a:round/>
                      <a:headEnd type="none" w="med" len="med"/>
                      <a:tailEnd type="none" w="med" len="med"/>
                    </a:lnB>
                    <a:solidFill>
                      <a:srgbClr val="FFCC00">
                        <a:alpha val="75000"/>
                      </a:srgbClr>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5F5F5F"/>
                          </a:solidFill>
                          <a:effectLst/>
                          <a:latin typeface="+mj-lt"/>
                        </a:rPr>
                        <a:t>Herz-Kreislauf-</a:t>
                      </a:r>
                      <a:endParaRPr lang="de-DE" sz="1200" b="1" dirty="0">
                        <a:solidFill>
                          <a:srgbClr val="5F5F5F"/>
                        </a:solidFill>
                        <a:effectLst/>
                        <a:latin typeface="+mj-lt"/>
                      </a:endParaRPr>
                    </a:p>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a:solidFill>
                            <a:srgbClr val="5F5F5F"/>
                          </a:solidFill>
                          <a:effectLst/>
                          <a:latin typeface="+mj-lt"/>
                        </a:rPr>
                        <a:t>Erkrankung</a:t>
                      </a:r>
                      <a:endParaRPr lang="de-DE" sz="1200" b="1" dirty="0">
                        <a:solidFill>
                          <a:srgbClr val="5F5F5F"/>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B w="12700" cap="flat" cmpd="sng" algn="ctr">
                      <a:solidFill>
                        <a:srgbClr val="FFFFCC"/>
                      </a:solidFill>
                      <a:prstDash val="solid"/>
                      <a:round/>
                      <a:headEnd type="none" w="med" len="med"/>
                      <a:tailEnd type="none" w="med" len="med"/>
                    </a:lnB>
                    <a:solidFill>
                      <a:srgbClr val="FFCC00">
                        <a:alpha val="75000"/>
                      </a:srgbClr>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5F5F5F"/>
                          </a:solidFill>
                          <a:effectLst/>
                          <a:latin typeface="+mj-lt"/>
                        </a:rPr>
                        <a:t>Typ2-Diabetes</a:t>
                      </a:r>
                      <a:endParaRPr lang="de-DE" sz="1200" b="1" dirty="0">
                        <a:solidFill>
                          <a:srgbClr val="5F5F5F"/>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B w="12700" cap="flat" cmpd="sng" algn="ctr">
                      <a:solidFill>
                        <a:srgbClr val="FFFFCC"/>
                      </a:solidFill>
                      <a:prstDash val="solid"/>
                      <a:round/>
                      <a:headEnd type="none" w="med" len="med"/>
                      <a:tailEnd type="none" w="med" len="med"/>
                    </a:lnB>
                    <a:solidFill>
                      <a:srgbClr val="FFCC00">
                        <a:alpha val="75000"/>
                      </a:srgbClr>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5F5F5F"/>
                          </a:solidFill>
                          <a:effectLst/>
                          <a:latin typeface="+mj-lt"/>
                        </a:rPr>
                        <a:t>Depression</a:t>
                      </a:r>
                      <a:endParaRPr lang="de-DE" sz="1200" b="1" dirty="0">
                        <a:solidFill>
                          <a:srgbClr val="5F5F5F"/>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B w="12700" cap="flat" cmpd="sng" algn="ctr">
                      <a:solidFill>
                        <a:srgbClr val="FFFFCC"/>
                      </a:solidFill>
                      <a:prstDash val="solid"/>
                      <a:round/>
                      <a:headEnd type="none" w="med" len="med"/>
                      <a:tailEnd type="none" w="med" len="med"/>
                    </a:lnB>
                    <a:solidFill>
                      <a:srgbClr val="FFCC00">
                        <a:alpha val="75000"/>
                      </a:srgbClr>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5F5F5F"/>
                          </a:solidFill>
                          <a:effectLst/>
                          <a:latin typeface="+mj-lt"/>
                        </a:rPr>
                        <a:t>Angst</a:t>
                      </a:r>
                      <a:endParaRPr lang="de-DE" sz="1200" b="1" dirty="0">
                        <a:solidFill>
                          <a:srgbClr val="5F5F5F"/>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B w="12700" cap="flat" cmpd="sng" algn="ctr">
                      <a:solidFill>
                        <a:srgbClr val="FFFFCC"/>
                      </a:solidFill>
                      <a:prstDash val="solid"/>
                      <a:round/>
                      <a:headEnd type="none" w="med" len="med"/>
                      <a:tailEnd type="none" w="med" len="med"/>
                    </a:lnB>
                    <a:solidFill>
                      <a:srgbClr val="FFCC00">
                        <a:alpha val="75000"/>
                      </a:srgbClr>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5F5F5F"/>
                          </a:solidFill>
                          <a:effectLst/>
                          <a:latin typeface="+mj-lt"/>
                        </a:rPr>
                        <a:t>Psychische </a:t>
                      </a:r>
                      <a:r>
                        <a:rPr lang="de-DE" sz="1200" b="1" dirty="0" err="1" smtClean="0">
                          <a:solidFill>
                            <a:srgbClr val="5F5F5F"/>
                          </a:solidFill>
                          <a:effectLst/>
                          <a:latin typeface="+mj-lt"/>
                        </a:rPr>
                        <a:t>Beein-trächtigung</a:t>
                      </a:r>
                      <a:endParaRPr lang="de-DE" sz="1200" b="1" dirty="0">
                        <a:solidFill>
                          <a:srgbClr val="5F5F5F"/>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B w="12700" cap="flat" cmpd="sng" algn="ctr">
                      <a:solidFill>
                        <a:srgbClr val="FFFFCC"/>
                      </a:solidFill>
                      <a:prstDash val="solid"/>
                      <a:round/>
                      <a:headEnd type="none" w="med" len="med"/>
                      <a:tailEnd type="none" w="med" len="med"/>
                    </a:lnB>
                    <a:solidFill>
                      <a:srgbClr val="FFCC00">
                        <a:alpha val="75000"/>
                      </a:srgbClr>
                    </a:solidFill>
                  </a:tcPr>
                </a:tc>
              </a:tr>
              <a:tr h="259942">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a:solidFill>
                            <a:srgbClr val="777777"/>
                          </a:solidFill>
                          <a:effectLst/>
                          <a:latin typeface="+mj-lt"/>
                        </a:rPr>
                        <a:t>zu wenig Handlungsspielraum </a:t>
                      </a: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r>
              <a:tr h="259942">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smtClean="0">
                          <a:solidFill>
                            <a:srgbClr val="777777"/>
                          </a:solidFill>
                          <a:effectLst/>
                          <a:latin typeface="+mj-lt"/>
                        </a:rPr>
                        <a:t>zu </a:t>
                      </a:r>
                      <a:r>
                        <a:rPr lang="de-DE" sz="1200" dirty="0">
                          <a:solidFill>
                            <a:srgbClr val="777777"/>
                          </a:solidFill>
                          <a:effectLst/>
                          <a:latin typeface="+mj-lt"/>
                        </a:rPr>
                        <a:t>hohe </a:t>
                      </a:r>
                      <a:r>
                        <a:rPr lang="de-DE" sz="1200" dirty="0" smtClean="0">
                          <a:solidFill>
                            <a:srgbClr val="777777"/>
                          </a:solidFill>
                          <a:effectLst/>
                          <a:latin typeface="+mj-lt"/>
                        </a:rPr>
                        <a:t>Arbeitsintensität</a:t>
                      </a: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DDDDDD"/>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r>
              <a:tr h="249450">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smtClean="0">
                          <a:solidFill>
                            <a:srgbClr val="777777"/>
                          </a:solidFill>
                          <a:effectLst/>
                          <a:latin typeface="+mj-lt"/>
                        </a:rPr>
                        <a:t>hohe </a:t>
                      </a:r>
                      <a:r>
                        <a:rPr lang="de-DE" sz="1200" dirty="0">
                          <a:solidFill>
                            <a:srgbClr val="777777"/>
                          </a:solidFill>
                          <a:effectLst/>
                          <a:latin typeface="+mj-lt"/>
                        </a:rPr>
                        <a:t>Arbeitsintensität bei </a:t>
                      </a:r>
                      <a:r>
                        <a:rPr lang="de-DE" sz="1200" dirty="0" smtClean="0">
                          <a:solidFill>
                            <a:srgbClr val="777777"/>
                          </a:solidFill>
                          <a:effectLst/>
                          <a:latin typeface="+mj-lt"/>
                        </a:rPr>
                        <a:t>geringem Handlungsspielraum</a:t>
                      </a: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r>
              <a:tr h="259942">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a:solidFill>
                            <a:srgbClr val="777777"/>
                          </a:solidFill>
                          <a:effectLst/>
                          <a:latin typeface="+mj-lt"/>
                        </a:rPr>
                        <a:t>fehlende oder geringe soziale Unterstützung</a:t>
                      </a: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DDDDDD"/>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r>
              <a:tr h="252454">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kern="1200" dirty="0" smtClean="0">
                          <a:solidFill>
                            <a:srgbClr val="777777"/>
                          </a:solidFill>
                          <a:effectLst/>
                          <a:latin typeface="+mj-lt"/>
                          <a:ea typeface="+mn-ea"/>
                          <a:cs typeface="+mn-cs"/>
                        </a:rPr>
                        <a:t>hohe Arbeitsintensität bei </a:t>
                      </a:r>
                      <a:r>
                        <a:rPr lang="de-DE" sz="1200" kern="1200" dirty="0">
                          <a:solidFill>
                            <a:srgbClr val="777777"/>
                          </a:solidFill>
                          <a:effectLst/>
                          <a:latin typeface="+mj-lt"/>
                          <a:ea typeface="+mn-ea"/>
                          <a:cs typeface="+mn-cs"/>
                        </a:rPr>
                        <a:t>geringer sozialer </a:t>
                      </a:r>
                      <a:r>
                        <a:rPr lang="de-DE" sz="1200" kern="1200" dirty="0" smtClean="0">
                          <a:solidFill>
                            <a:srgbClr val="777777"/>
                          </a:solidFill>
                          <a:effectLst/>
                          <a:latin typeface="+mj-lt"/>
                          <a:ea typeface="+mn-ea"/>
                          <a:cs typeface="+mn-cs"/>
                        </a:rPr>
                        <a:t>Unterstützung</a:t>
                      </a:r>
                      <a:endParaRPr lang="de-DE" sz="1200" kern="1200" dirty="0">
                        <a:solidFill>
                          <a:srgbClr val="777777"/>
                        </a:solidFill>
                        <a:effectLst/>
                        <a:latin typeface="+mj-lt"/>
                        <a:ea typeface="+mn-ea"/>
                        <a:cs typeface="+mn-cs"/>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r>
              <a:tr h="259942">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kern="1200" dirty="0">
                          <a:solidFill>
                            <a:srgbClr val="777777"/>
                          </a:solidFill>
                          <a:effectLst/>
                          <a:latin typeface="+mj-lt"/>
                          <a:ea typeface="+mn-ea"/>
                          <a:cs typeface="+mn-cs"/>
                        </a:rPr>
                        <a:t>lange </a:t>
                      </a:r>
                      <a:r>
                        <a:rPr lang="de-DE" sz="1200" kern="1200" dirty="0" smtClean="0">
                          <a:solidFill>
                            <a:srgbClr val="777777"/>
                          </a:solidFill>
                          <a:effectLst/>
                          <a:latin typeface="+mj-lt"/>
                          <a:ea typeface="+mn-ea"/>
                          <a:cs typeface="+mn-cs"/>
                        </a:rPr>
                        <a:t>Arbeitszeiten</a:t>
                      </a:r>
                      <a:endParaRPr lang="de-DE" sz="1200" kern="1200" dirty="0">
                        <a:solidFill>
                          <a:srgbClr val="777777"/>
                        </a:solidFill>
                        <a:effectLst/>
                        <a:latin typeface="+mj-lt"/>
                        <a:ea typeface="+mn-ea"/>
                        <a:cs typeface="+mn-cs"/>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DDDDDD"/>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r>
              <a:tr h="259942">
                <a:tc>
                  <a:txBody>
                    <a:bodyPr/>
                    <a:lstStyle/>
                    <a:p>
                      <a:pPr marL="0" lvl="0" indent="0" algn="l" defTabSz="457200" rtl="0" eaLnBrk="1" latinLnBrk="0" hangingPunct="1">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kern="1200" dirty="0">
                          <a:solidFill>
                            <a:srgbClr val="777777"/>
                          </a:solidFill>
                          <a:effectLst/>
                          <a:latin typeface="+mj-lt"/>
                          <a:ea typeface="+mn-ea"/>
                          <a:cs typeface="+mn-cs"/>
                        </a:rPr>
                        <a:t>viele Überstunden</a:t>
                      </a: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r>
              <a:tr h="259942">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kern="1200" dirty="0">
                          <a:solidFill>
                            <a:srgbClr val="777777"/>
                          </a:solidFill>
                          <a:effectLst/>
                          <a:latin typeface="+mj-lt"/>
                          <a:ea typeface="+mn-ea"/>
                          <a:cs typeface="+mn-cs"/>
                        </a:rPr>
                        <a:t>ungünstig gestaltete Schichtarbeit</a:t>
                      </a: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DDDDDD"/>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r>
              <a:tr h="259942">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kern="1200" dirty="0">
                          <a:solidFill>
                            <a:srgbClr val="777777"/>
                          </a:solidFill>
                          <a:effectLst/>
                          <a:latin typeface="+mj-lt"/>
                          <a:ea typeface="+mn-ea"/>
                          <a:cs typeface="+mn-cs"/>
                        </a:rPr>
                        <a:t>hohe Arbeitsplatzunsicherheit</a:t>
                      </a: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r>
              <a:tr h="259942">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kern="1200" dirty="0">
                          <a:solidFill>
                            <a:srgbClr val="777777"/>
                          </a:solidFill>
                          <a:effectLst/>
                          <a:latin typeface="+mj-lt"/>
                          <a:ea typeface="+mn-ea"/>
                          <a:cs typeface="+mn-cs"/>
                        </a:rPr>
                        <a:t>Rollenstress/Unsicherheit</a:t>
                      </a: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DDDDDD"/>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r>
              <a:tr h="259942">
                <a:tc>
                  <a:txBody>
                    <a:bodyPr/>
                    <a:lstStyle/>
                    <a:p>
                      <a:pPr marL="0" lvl="0" indent="0" algn="l">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kern="1200" dirty="0" err="1" smtClean="0">
                          <a:solidFill>
                            <a:srgbClr val="777777"/>
                          </a:solidFill>
                          <a:effectLst/>
                          <a:latin typeface="+mj-lt"/>
                          <a:ea typeface="+mn-ea"/>
                          <a:cs typeface="+mn-cs"/>
                        </a:rPr>
                        <a:t>Bullying</a:t>
                      </a:r>
                      <a:r>
                        <a:rPr lang="de-DE" sz="1200" kern="1200" dirty="0" smtClean="0">
                          <a:solidFill>
                            <a:srgbClr val="777777"/>
                          </a:solidFill>
                          <a:effectLst/>
                          <a:latin typeface="+mj-lt"/>
                          <a:ea typeface="+mn-ea"/>
                          <a:cs typeface="+mn-cs"/>
                        </a:rPr>
                        <a:t> (Mobbing; sexuelle Übergriffe; aggressives</a:t>
                      </a:r>
                      <a:r>
                        <a:rPr lang="de-DE" sz="1200" kern="1200" baseline="0" dirty="0" smtClean="0">
                          <a:solidFill>
                            <a:srgbClr val="777777"/>
                          </a:solidFill>
                          <a:effectLst/>
                          <a:latin typeface="+mj-lt"/>
                          <a:ea typeface="+mn-ea"/>
                          <a:cs typeface="+mn-cs"/>
                        </a:rPr>
                        <a:t> </a:t>
                      </a:r>
                      <a:r>
                        <a:rPr lang="de-DE" sz="1200" kern="1200" dirty="0" smtClean="0">
                          <a:solidFill>
                            <a:srgbClr val="777777"/>
                          </a:solidFill>
                          <a:effectLst/>
                          <a:latin typeface="+mj-lt"/>
                          <a:ea typeface="+mn-ea"/>
                          <a:cs typeface="+mn-cs"/>
                        </a:rPr>
                        <a:t>Verhalten innerhalb des Kollegiums, von  Vorgesetzten oder Kunden)</a:t>
                      </a:r>
                      <a:endParaRPr lang="de-DE" sz="1200" kern="1200" dirty="0">
                        <a:solidFill>
                          <a:srgbClr val="777777"/>
                        </a:solidFill>
                        <a:effectLst/>
                        <a:latin typeface="+mj-lt"/>
                        <a:ea typeface="+mn-ea"/>
                        <a:cs typeface="+mn-cs"/>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FFFFFF"/>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r>
              <a:tr h="259942">
                <a:tc>
                  <a:txBody>
                    <a:bodyPr/>
                    <a:lstStyle/>
                    <a:p>
                      <a:pPr marL="0" lvl="0" indent="0" algn="l" defTabSz="914400" rtl="0" eaLnBrk="1" latinLnBrk="0" hangingPunct="1">
                        <a:spcAft>
                          <a:spcPts val="0"/>
                        </a:spcAft>
                        <a:buFontTx/>
                        <a:buNone/>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kern="1200" dirty="0" smtClean="0">
                          <a:solidFill>
                            <a:srgbClr val="777777"/>
                          </a:solidFill>
                          <a:effectLst/>
                          <a:latin typeface="+mj-lt"/>
                          <a:ea typeface="+mn-ea"/>
                          <a:cs typeface="+mn-cs"/>
                        </a:rPr>
                        <a:t>Ungleichgewicht zwischen erlebter Leistung und dafür erhaltener Belohnung/Wertschätzung </a:t>
                      </a:r>
                      <a:endParaRPr lang="de-DE" sz="1200" kern="1200" dirty="0">
                        <a:solidFill>
                          <a:srgbClr val="777777"/>
                        </a:solidFill>
                        <a:effectLst/>
                        <a:latin typeface="+mj-lt"/>
                        <a:ea typeface="+mn-ea"/>
                        <a:cs typeface="+mn-cs"/>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rgbClr val="DDDDDD"/>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ffectLst/>
                        <a:latin typeface="+mj-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solidFill>
                      <a:schemeClr val="bg1"/>
                    </a:solidFill>
                  </a:tcPr>
                </a:tc>
                <a:tc>
                  <a:txBody>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kern="1200" dirty="0">
                        <a:solidFill>
                          <a:srgbClr val="777777"/>
                        </a:solidFill>
                        <a:effectLst/>
                        <a:latin typeface="+mn-lt"/>
                        <a:ea typeface="Cambria"/>
                        <a:cs typeface="Times New Roman"/>
                      </a:endParaRPr>
                    </a:p>
                  </a:txBody>
                  <a:tcPr marL="64236" marR="64236" marT="42824" marB="42824">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noFill/>
                  </a:tcPr>
                </a:tc>
              </a:tr>
            </a:tbl>
          </a:graphicData>
        </a:graphic>
      </p:graphicFrame>
      <p:sp>
        <p:nvSpPr>
          <p:cNvPr id="3" name="Rechteck 2"/>
          <p:cNvSpPr/>
          <p:nvPr/>
        </p:nvSpPr>
        <p:spPr>
          <a:xfrm>
            <a:off x="251521" y="6288124"/>
            <a:ext cx="9676074" cy="246221"/>
          </a:xfrm>
          <a:prstGeom prst="rect">
            <a:avLst/>
          </a:prstGeom>
        </p:spPr>
        <p:txBody>
          <a:bodyPr wrap="square">
            <a:spAutoFit/>
          </a:bodyPr>
          <a:lstStyle/>
          <a:p>
            <a:pPr defTabSz="457200" fontAlgn="auto">
              <a:spcBef>
                <a:spcPts val="0"/>
              </a:spcBef>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000" dirty="0" smtClean="0">
                <a:solidFill>
                  <a:srgbClr val="777777"/>
                </a:solidFill>
                <a:latin typeface="+mn-lt"/>
              </a:rPr>
              <a:t>Quelle: Initiative </a:t>
            </a:r>
            <a:r>
              <a:rPr lang="de-DE" sz="1000" dirty="0">
                <a:solidFill>
                  <a:srgbClr val="777777"/>
                </a:solidFill>
                <a:latin typeface="+mn-lt"/>
              </a:rPr>
              <a:t>Gesundheit und Arbeit (</a:t>
            </a:r>
            <a:r>
              <a:rPr lang="de-DE" sz="1000" dirty="0" err="1">
                <a:solidFill>
                  <a:srgbClr val="777777"/>
                </a:solidFill>
                <a:latin typeface="+mn-lt"/>
              </a:rPr>
              <a:t>iga</a:t>
            </a:r>
            <a:r>
              <a:rPr lang="de-DE" sz="1000" dirty="0">
                <a:solidFill>
                  <a:srgbClr val="777777"/>
                </a:solidFill>
                <a:latin typeface="+mn-lt"/>
              </a:rPr>
              <a:t>) (2015): Risikobereiche für psychische Belastungen. </a:t>
            </a:r>
            <a:r>
              <a:rPr lang="de-DE" sz="1000" dirty="0" smtClean="0">
                <a:solidFill>
                  <a:srgbClr val="777777"/>
                </a:solidFill>
                <a:latin typeface="+mn-lt"/>
              </a:rPr>
              <a:t>Berlin </a:t>
            </a:r>
            <a:endParaRPr lang="de-DE" sz="1000" baseline="30000" dirty="0" smtClean="0">
              <a:solidFill>
                <a:schemeClr val="bg1">
                  <a:lumMod val="50000"/>
                </a:schemeClr>
              </a:solidFill>
              <a:latin typeface="+mn-lt"/>
              <a:ea typeface="+mn-ea"/>
              <a:cs typeface="+mn-cs"/>
            </a:endParaRPr>
          </a:p>
        </p:txBody>
      </p:sp>
      <p:sp>
        <p:nvSpPr>
          <p:cNvPr id="2" name="Titel 1"/>
          <p:cNvSpPr>
            <a:spLocks noGrp="1"/>
          </p:cNvSpPr>
          <p:nvPr>
            <p:ph type="ctrTitle"/>
          </p:nvPr>
        </p:nvSpPr>
        <p:spPr>
          <a:xfrm>
            <a:off x="-18510" y="683695"/>
            <a:ext cx="8784976" cy="1008112"/>
          </a:xfrm>
        </p:spPr>
        <p:txBody>
          <a:bodyPr/>
          <a:lstStyle/>
          <a:p>
            <a:r>
              <a:rPr lang="de-DE" sz="2500" dirty="0"/>
              <a:t>Folgende psychischen Belastungen sind als </a:t>
            </a:r>
            <a:r>
              <a:rPr lang="de-DE" sz="2500" dirty="0" smtClean="0"/>
              <a:t>potenziell </a:t>
            </a:r>
            <a:r>
              <a:rPr lang="de-DE" sz="2500" dirty="0"/>
              <a:t>gesundheitsgefährdend zu bewerten: </a:t>
            </a:r>
          </a:p>
        </p:txBody>
      </p:sp>
      <p:sp>
        <p:nvSpPr>
          <p:cNvPr id="6" name="Multiplizieren 5"/>
          <p:cNvSpPr/>
          <p:nvPr/>
        </p:nvSpPr>
        <p:spPr>
          <a:xfrm>
            <a:off x="4597503" y="2281372"/>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Multiplizieren 6"/>
          <p:cNvSpPr/>
          <p:nvPr/>
        </p:nvSpPr>
        <p:spPr>
          <a:xfrm>
            <a:off x="4597503" y="4149080"/>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Multiplizieren 7"/>
          <p:cNvSpPr/>
          <p:nvPr/>
        </p:nvSpPr>
        <p:spPr>
          <a:xfrm>
            <a:off x="4597503" y="3879050"/>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Multiplizieren 8"/>
          <p:cNvSpPr/>
          <p:nvPr/>
        </p:nvSpPr>
        <p:spPr>
          <a:xfrm>
            <a:off x="4597503" y="4419110"/>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Multiplizieren 9"/>
          <p:cNvSpPr/>
          <p:nvPr/>
        </p:nvSpPr>
        <p:spPr>
          <a:xfrm>
            <a:off x="4597503" y="5499230"/>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Multiplizieren 10"/>
          <p:cNvSpPr/>
          <p:nvPr/>
        </p:nvSpPr>
        <p:spPr>
          <a:xfrm>
            <a:off x="4597503" y="2562654"/>
            <a:ext cx="270030" cy="292533"/>
          </a:xfrm>
          <a:prstGeom prst="mathMultiply">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Multiplizieren 11"/>
          <p:cNvSpPr/>
          <p:nvPr/>
        </p:nvSpPr>
        <p:spPr>
          <a:xfrm>
            <a:off x="4597503" y="2821432"/>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Multiplizieren 12"/>
          <p:cNvSpPr/>
          <p:nvPr/>
        </p:nvSpPr>
        <p:spPr>
          <a:xfrm>
            <a:off x="4597503" y="3102714"/>
            <a:ext cx="270030" cy="292533"/>
          </a:xfrm>
          <a:prstGeom prst="mathMultiply">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Multiplizieren 13"/>
          <p:cNvSpPr/>
          <p:nvPr/>
        </p:nvSpPr>
        <p:spPr>
          <a:xfrm>
            <a:off x="4597503" y="3372744"/>
            <a:ext cx="270030" cy="292533"/>
          </a:xfrm>
          <a:prstGeom prst="mathMultiply">
            <a:avLst/>
          </a:prstGeom>
          <a:solidFill>
            <a:srgbClr val="FFD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Multiplizieren 14"/>
          <p:cNvSpPr/>
          <p:nvPr/>
        </p:nvSpPr>
        <p:spPr>
          <a:xfrm>
            <a:off x="867145" y="5928084"/>
            <a:ext cx="142549" cy="152234"/>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934904" y="5883079"/>
            <a:ext cx="428323" cy="246221"/>
          </a:xfrm>
          <a:prstGeom prst="rect">
            <a:avLst/>
          </a:prstGeom>
          <a:noFill/>
        </p:spPr>
        <p:txBody>
          <a:bodyPr wrap="square" rtlCol="0">
            <a:spAutoFit/>
          </a:bodyPr>
          <a:lstStyle/>
          <a:p>
            <a:r>
              <a:rPr lang="de-DE" sz="1000" dirty="0">
                <a:solidFill>
                  <a:schemeClr val="bg1">
                    <a:lumMod val="50000"/>
                  </a:schemeClr>
                </a:solidFill>
                <a:latin typeface="+mj-lt"/>
                <a:ea typeface="+mj-ea"/>
                <a:cs typeface="+mj-cs"/>
              </a:rPr>
              <a:t>J</a:t>
            </a:r>
            <a:r>
              <a:rPr lang="de-DE" sz="1000" dirty="0" smtClean="0">
                <a:solidFill>
                  <a:schemeClr val="bg1">
                    <a:lumMod val="50000"/>
                  </a:schemeClr>
                </a:solidFill>
                <a:latin typeface="+mj-lt"/>
                <a:ea typeface="+mj-ea"/>
                <a:cs typeface="+mj-cs"/>
              </a:rPr>
              <a:t>a</a:t>
            </a:r>
            <a:endParaRPr lang="de-DE" sz="1000" dirty="0"/>
          </a:p>
        </p:txBody>
      </p:sp>
      <p:sp>
        <p:nvSpPr>
          <p:cNvPr id="17" name="Multiplizieren 16"/>
          <p:cNvSpPr/>
          <p:nvPr/>
        </p:nvSpPr>
        <p:spPr>
          <a:xfrm>
            <a:off x="354947" y="5928084"/>
            <a:ext cx="135015" cy="15300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p:cNvSpPr txBox="1"/>
          <p:nvPr/>
        </p:nvSpPr>
        <p:spPr>
          <a:xfrm>
            <a:off x="411204" y="5883079"/>
            <a:ext cx="380376" cy="246221"/>
          </a:xfrm>
          <a:prstGeom prst="rect">
            <a:avLst/>
          </a:prstGeom>
          <a:noFill/>
        </p:spPr>
        <p:txBody>
          <a:bodyPr wrap="square" rtlCol="0">
            <a:spAutoFit/>
          </a:bodyPr>
          <a:lstStyle/>
          <a:p>
            <a:r>
              <a:rPr lang="de-DE" sz="1000" dirty="0" smtClean="0">
                <a:solidFill>
                  <a:schemeClr val="bg1">
                    <a:lumMod val="50000"/>
                  </a:schemeClr>
                </a:solidFill>
                <a:latin typeface="+mj-lt"/>
                <a:ea typeface="+mj-ea"/>
                <a:cs typeface="+mj-cs"/>
              </a:rPr>
              <a:t>Ja+</a:t>
            </a:r>
            <a:endParaRPr lang="de-DE" sz="1000" dirty="0"/>
          </a:p>
        </p:txBody>
      </p:sp>
      <p:sp>
        <p:nvSpPr>
          <p:cNvPr id="19" name="Multiplizieren 18"/>
          <p:cNvSpPr/>
          <p:nvPr/>
        </p:nvSpPr>
        <p:spPr>
          <a:xfrm>
            <a:off x="1261727" y="5928084"/>
            <a:ext cx="170935" cy="176554"/>
          </a:xfrm>
          <a:prstGeom prst="mathMultiply">
            <a:avLst/>
          </a:prstGeom>
          <a:solidFill>
            <a:srgbClr val="FFD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p:cNvSpPr txBox="1"/>
          <p:nvPr/>
        </p:nvSpPr>
        <p:spPr>
          <a:xfrm>
            <a:off x="1377142" y="5883079"/>
            <a:ext cx="669967" cy="246221"/>
          </a:xfrm>
          <a:prstGeom prst="rect">
            <a:avLst/>
          </a:prstGeom>
          <a:noFill/>
        </p:spPr>
        <p:txBody>
          <a:bodyPr wrap="square" rtlCol="0">
            <a:spAutoFit/>
          </a:bodyPr>
          <a:lstStyle/>
          <a:p>
            <a:r>
              <a:rPr lang="de-DE" sz="1000" dirty="0" smtClean="0">
                <a:solidFill>
                  <a:schemeClr val="bg1">
                    <a:lumMod val="50000"/>
                  </a:schemeClr>
                </a:solidFill>
                <a:latin typeface="+mj-lt"/>
                <a:ea typeface="+mj-ea"/>
                <a:cs typeface="+mj-cs"/>
              </a:rPr>
              <a:t>Hinweis+</a:t>
            </a:r>
            <a:endParaRPr lang="de-DE" sz="1000" dirty="0"/>
          </a:p>
        </p:txBody>
      </p:sp>
      <p:sp>
        <p:nvSpPr>
          <p:cNvPr id="21" name="Multiplizieren 20"/>
          <p:cNvSpPr/>
          <p:nvPr/>
        </p:nvSpPr>
        <p:spPr>
          <a:xfrm>
            <a:off x="2080930" y="5928084"/>
            <a:ext cx="189105" cy="185774"/>
          </a:xfrm>
          <a:prstGeom prst="mathMultiply">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Textfeld 21"/>
          <p:cNvSpPr txBox="1"/>
          <p:nvPr/>
        </p:nvSpPr>
        <p:spPr>
          <a:xfrm>
            <a:off x="2202820" y="5883079"/>
            <a:ext cx="623977" cy="246221"/>
          </a:xfrm>
          <a:prstGeom prst="rect">
            <a:avLst/>
          </a:prstGeom>
          <a:noFill/>
        </p:spPr>
        <p:txBody>
          <a:bodyPr wrap="square" rtlCol="0">
            <a:spAutoFit/>
          </a:bodyPr>
          <a:lstStyle/>
          <a:p>
            <a:r>
              <a:rPr lang="de-DE" sz="1000" dirty="0" smtClean="0">
                <a:solidFill>
                  <a:schemeClr val="bg1">
                    <a:lumMod val="50000"/>
                  </a:schemeClr>
                </a:solidFill>
                <a:latin typeface="+mj-lt"/>
                <a:ea typeface="+mj-ea"/>
                <a:cs typeface="+mj-cs"/>
              </a:rPr>
              <a:t>Hinweis</a:t>
            </a:r>
            <a:endParaRPr lang="de-DE" sz="1000" dirty="0"/>
          </a:p>
        </p:txBody>
      </p:sp>
      <p:sp>
        <p:nvSpPr>
          <p:cNvPr id="23" name="Multiplizieren 22"/>
          <p:cNvSpPr/>
          <p:nvPr/>
        </p:nvSpPr>
        <p:spPr>
          <a:xfrm>
            <a:off x="2889880" y="5928084"/>
            <a:ext cx="141004" cy="176916"/>
          </a:xfrm>
          <a:prstGeom prst="mathMultiply">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feld 23"/>
          <p:cNvSpPr txBox="1"/>
          <p:nvPr/>
        </p:nvSpPr>
        <p:spPr>
          <a:xfrm>
            <a:off x="2962137" y="5883079"/>
            <a:ext cx="445816" cy="246221"/>
          </a:xfrm>
          <a:prstGeom prst="rect">
            <a:avLst/>
          </a:prstGeom>
          <a:noFill/>
        </p:spPr>
        <p:txBody>
          <a:bodyPr wrap="square" rtlCol="0">
            <a:spAutoFit/>
          </a:bodyPr>
          <a:lstStyle/>
          <a:p>
            <a:r>
              <a:rPr lang="de-DE" sz="1000" dirty="0" smtClean="0">
                <a:solidFill>
                  <a:schemeClr val="bg1">
                    <a:lumMod val="50000"/>
                  </a:schemeClr>
                </a:solidFill>
                <a:latin typeface="+mj-lt"/>
                <a:ea typeface="+mj-ea"/>
                <a:cs typeface="+mj-cs"/>
              </a:rPr>
              <a:t>nein</a:t>
            </a:r>
            <a:endParaRPr lang="de-DE" sz="1000" dirty="0"/>
          </a:p>
        </p:txBody>
      </p:sp>
      <p:sp>
        <p:nvSpPr>
          <p:cNvPr id="25" name="Multiplizieren 24"/>
          <p:cNvSpPr/>
          <p:nvPr/>
        </p:nvSpPr>
        <p:spPr>
          <a:xfrm>
            <a:off x="5472100" y="2821502"/>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Multiplizieren 25"/>
          <p:cNvSpPr/>
          <p:nvPr/>
        </p:nvSpPr>
        <p:spPr>
          <a:xfrm>
            <a:off x="5472100" y="4171583"/>
            <a:ext cx="270030" cy="292533"/>
          </a:xfrm>
          <a:prstGeom prst="mathMultiply">
            <a:avLst/>
          </a:prstGeom>
          <a:solidFill>
            <a:srgbClr val="FFD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Multiplizieren 26"/>
          <p:cNvSpPr/>
          <p:nvPr/>
        </p:nvSpPr>
        <p:spPr>
          <a:xfrm>
            <a:off x="5472100" y="3866201"/>
            <a:ext cx="270030" cy="292533"/>
          </a:xfrm>
          <a:prstGeom prst="mathMultiply">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Multiplizieren 27"/>
          <p:cNvSpPr/>
          <p:nvPr/>
        </p:nvSpPr>
        <p:spPr>
          <a:xfrm>
            <a:off x="6349113" y="2281371"/>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Multiplizieren 28"/>
          <p:cNvSpPr/>
          <p:nvPr/>
        </p:nvSpPr>
        <p:spPr>
          <a:xfrm>
            <a:off x="6349113" y="2562653"/>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Multiplizieren 29"/>
          <p:cNvSpPr/>
          <p:nvPr/>
        </p:nvSpPr>
        <p:spPr>
          <a:xfrm>
            <a:off x="6349113" y="2843712"/>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Multiplizieren 30"/>
          <p:cNvSpPr/>
          <p:nvPr/>
        </p:nvSpPr>
        <p:spPr>
          <a:xfrm>
            <a:off x="6349113" y="3124994"/>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Multiplizieren 31"/>
          <p:cNvSpPr/>
          <p:nvPr/>
        </p:nvSpPr>
        <p:spPr>
          <a:xfrm>
            <a:off x="6349113" y="3383995"/>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Multiplizieren 32"/>
          <p:cNvSpPr/>
          <p:nvPr/>
        </p:nvSpPr>
        <p:spPr>
          <a:xfrm>
            <a:off x="6349113" y="4689140"/>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Multiplizieren 33"/>
          <p:cNvSpPr/>
          <p:nvPr/>
        </p:nvSpPr>
        <p:spPr>
          <a:xfrm>
            <a:off x="6349113" y="3879050"/>
            <a:ext cx="270030" cy="292533"/>
          </a:xfrm>
          <a:prstGeom prst="mathMultiply">
            <a:avLst/>
          </a:prstGeom>
          <a:solidFill>
            <a:srgbClr val="FFD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Multiplizieren 34"/>
          <p:cNvSpPr/>
          <p:nvPr/>
        </p:nvSpPr>
        <p:spPr>
          <a:xfrm>
            <a:off x="6349113" y="5521731"/>
            <a:ext cx="270030" cy="292533"/>
          </a:xfrm>
          <a:prstGeom prst="mathMultiply">
            <a:avLst/>
          </a:prstGeom>
          <a:solidFill>
            <a:srgbClr val="FFD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Multiplizieren 35"/>
          <p:cNvSpPr/>
          <p:nvPr/>
        </p:nvSpPr>
        <p:spPr>
          <a:xfrm>
            <a:off x="6349113" y="5067228"/>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Multiplizieren 37"/>
          <p:cNvSpPr/>
          <p:nvPr/>
        </p:nvSpPr>
        <p:spPr>
          <a:xfrm>
            <a:off x="8277072" y="2287505"/>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Multiplizieren 38"/>
          <p:cNvSpPr/>
          <p:nvPr/>
        </p:nvSpPr>
        <p:spPr>
          <a:xfrm>
            <a:off x="8277072" y="2551179"/>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Multiplizieren 39"/>
          <p:cNvSpPr/>
          <p:nvPr/>
        </p:nvSpPr>
        <p:spPr>
          <a:xfrm>
            <a:off x="8277072" y="2832461"/>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Multiplizieren 40"/>
          <p:cNvSpPr/>
          <p:nvPr/>
        </p:nvSpPr>
        <p:spPr>
          <a:xfrm>
            <a:off x="8277072" y="3102714"/>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Multiplizieren 41"/>
          <p:cNvSpPr/>
          <p:nvPr/>
        </p:nvSpPr>
        <p:spPr>
          <a:xfrm>
            <a:off x="8277072" y="5499230"/>
            <a:ext cx="270030" cy="292533"/>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Multiplizieren 42"/>
          <p:cNvSpPr/>
          <p:nvPr/>
        </p:nvSpPr>
        <p:spPr>
          <a:xfrm>
            <a:off x="7289685" y="2819225"/>
            <a:ext cx="270030" cy="292533"/>
          </a:xfrm>
          <a:prstGeom prst="mathMultiply">
            <a:avLst/>
          </a:prstGeom>
          <a:solidFill>
            <a:srgbClr val="FFD8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Multiplizieren 43"/>
          <p:cNvSpPr/>
          <p:nvPr/>
        </p:nvSpPr>
        <p:spPr>
          <a:xfrm>
            <a:off x="7289685" y="3350767"/>
            <a:ext cx="270030" cy="292533"/>
          </a:xfrm>
          <a:prstGeom prst="mathMultiply">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Multiplizieren 44"/>
          <p:cNvSpPr/>
          <p:nvPr/>
        </p:nvSpPr>
        <p:spPr>
          <a:xfrm>
            <a:off x="7289685" y="4711643"/>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Multiplizieren 45"/>
          <p:cNvSpPr/>
          <p:nvPr/>
        </p:nvSpPr>
        <p:spPr>
          <a:xfrm>
            <a:off x="7289685" y="5083066"/>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Multiplizieren 46"/>
          <p:cNvSpPr/>
          <p:nvPr/>
        </p:nvSpPr>
        <p:spPr>
          <a:xfrm>
            <a:off x="8277072" y="3609020"/>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Multiplizieren 47"/>
          <p:cNvSpPr/>
          <p:nvPr/>
        </p:nvSpPr>
        <p:spPr>
          <a:xfrm>
            <a:off x="8277072" y="4441613"/>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Multiplizieren 48"/>
          <p:cNvSpPr/>
          <p:nvPr/>
        </p:nvSpPr>
        <p:spPr>
          <a:xfrm>
            <a:off x="8277072" y="5083065"/>
            <a:ext cx="270030" cy="292533"/>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Textfeld 49"/>
          <p:cNvSpPr txBox="1"/>
          <p:nvPr/>
        </p:nvSpPr>
        <p:spPr>
          <a:xfrm>
            <a:off x="283374" y="6048871"/>
            <a:ext cx="3973591" cy="215444"/>
          </a:xfrm>
          <a:prstGeom prst="rect">
            <a:avLst/>
          </a:prstGeom>
          <a:noFill/>
        </p:spPr>
        <p:txBody>
          <a:bodyPr wrap="square" rtlCol="0">
            <a:spAutoFit/>
          </a:bodyPr>
          <a:lstStyle/>
          <a:p>
            <a:r>
              <a:rPr lang="de-DE" sz="800" dirty="0" smtClean="0">
                <a:solidFill>
                  <a:schemeClr val="bg1">
                    <a:lumMod val="50000"/>
                  </a:schemeClr>
                </a:solidFill>
                <a:latin typeface="+mj-lt"/>
                <a:ea typeface="+mj-ea"/>
                <a:cs typeface="+mj-cs"/>
              </a:rPr>
              <a:t>Nähere  Erläuterungen zur Legende finden Sie auf der Notizseite.</a:t>
            </a:r>
            <a:endParaRPr lang="de-DE" sz="800" dirty="0"/>
          </a:p>
        </p:txBody>
      </p:sp>
    </p:spTree>
    <p:extLst>
      <p:ext uri="{BB962C8B-B14F-4D97-AF65-F5344CB8AC3E}">
        <p14:creationId xmlns:p14="http://schemas.microsoft.com/office/powerpoint/2010/main" val="20057606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mit Pfeil 19"/>
          <p:cNvCxnSpPr/>
          <p:nvPr/>
        </p:nvCxnSpPr>
        <p:spPr>
          <a:xfrm flipH="1" flipV="1">
            <a:off x="4490926" y="1771294"/>
            <a:ext cx="8234" cy="19300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V="1">
            <a:off x="5620907" y="2449655"/>
            <a:ext cx="0" cy="14863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Gerade Verbindung mit Pfeil 36"/>
          <p:cNvCxnSpPr/>
          <p:nvPr/>
        </p:nvCxnSpPr>
        <p:spPr>
          <a:xfrm flipV="1">
            <a:off x="6776618" y="1829536"/>
            <a:ext cx="0" cy="17002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flipV="1">
            <a:off x="7947375" y="1581938"/>
            <a:ext cx="0" cy="31051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flipV="1">
            <a:off x="2591780" y="2699479"/>
            <a:ext cx="0" cy="8112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endCxn id="26" idx="2"/>
          </p:cNvCxnSpPr>
          <p:nvPr/>
        </p:nvCxnSpPr>
        <p:spPr>
          <a:xfrm flipH="1" flipV="1">
            <a:off x="1900690" y="1889308"/>
            <a:ext cx="15976" cy="39658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V="1">
            <a:off x="3383371" y="2168331"/>
            <a:ext cx="0" cy="31051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V="1">
            <a:off x="800518" y="2234572"/>
            <a:ext cx="0" cy="14863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179512" y="548680"/>
            <a:ext cx="8784976" cy="1008112"/>
          </a:xfrm>
        </p:spPr>
        <p:txBody>
          <a:bodyPr/>
          <a:lstStyle/>
          <a:p>
            <a:r>
              <a:rPr lang="de-DE" dirty="0" smtClean="0"/>
              <a:t>Gefahr für die Gesundheit!</a:t>
            </a:r>
            <a:endParaRPr lang="de-DE" dirty="0"/>
          </a:p>
        </p:txBody>
      </p:sp>
      <p:sp>
        <p:nvSpPr>
          <p:cNvPr id="3" name="Rechteck 2"/>
          <p:cNvSpPr/>
          <p:nvPr/>
        </p:nvSpPr>
        <p:spPr>
          <a:xfrm>
            <a:off x="444314" y="2955814"/>
            <a:ext cx="3775726" cy="3150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4216204" y="2955814"/>
            <a:ext cx="4586266" cy="31503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209602" y="3806654"/>
            <a:ext cx="1742423" cy="1384995"/>
          </a:xfrm>
          <a:prstGeom prst="rect">
            <a:avLst/>
          </a:prstGeom>
        </p:spPr>
        <p:txBody>
          <a:bodyPr wrap="square">
            <a:spAutoFit/>
          </a:bodyPr>
          <a:lstStyle/>
          <a:p>
            <a:pPr marL="171450" lvl="0" indent="-171450">
              <a:spcAft>
                <a:spcPts val="0"/>
              </a:spcAft>
              <a:buFont typeface="Arial" pitchFamily="34" charset="0"/>
              <a:buChar char="•"/>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a:solidFill>
                  <a:srgbClr val="777777"/>
                </a:solidFill>
              </a:rPr>
              <a:t>zu wenig Handlungsspielraum </a:t>
            </a:r>
            <a:endParaRPr lang="de-DE" sz="1200" dirty="0" smtClean="0">
              <a:solidFill>
                <a:srgbClr val="777777"/>
              </a:solidFill>
            </a:endParaRPr>
          </a:p>
          <a:p>
            <a:pPr marL="171450" lvl="0" indent="-171450">
              <a:spcAft>
                <a:spcPts val="0"/>
              </a:spcAft>
              <a:buFont typeface="Arial" pitchFamily="34" charset="0"/>
              <a:buChar char="•"/>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smtClean="0">
                <a:solidFill>
                  <a:srgbClr val="777777"/>
                </a:solidFill>
                <a:ea typeface="Cambria"/>
                <a:cs typeface="Times New Roman"/>
              </a:rPr>
              <a:t>zu hohe Arbeitsintensität</a:t>
            </a:r>
          </a:p>
          <a:p>
            <a:pPr marL="171450" lvl="0" indent="-171450">
              <a:spcAft>
                <a:spcPts val="0"/>
              </a:spcAft>
              <a:buFont typeface="Arial" pitchFamily="34" charset="0"/>
              <a:buChar char="•"/>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smtClean="0">
                <a:solidFill>
                  <a:srgbClr val="777777"/>
                </a:solidFill>
                <a:ea typeface="Cambria"/>
                <a:cs typeface="Times New Roman"/>
              </a:rPr>
              <a:t>Rollenstress / Unsicherheit</a:t>
            </a:r>
          </a:p>
          <a:p>
            <a:pPr marL="171450" indent="-171450">
              <a:spcAft>
                <a:spcPts val="0"/>
              </a:spcAft>
              <a:buFont typeface="Arial" pitchFamily="34" charset="0"/>
              <a:buChar char="•"/>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err="1" smtClean="0">
                <a:solidFill>
                  <a:srgbClr val="777777"/>
                </a:solidFill>
              </a:rPr>
              <a:t>Bullying</a:t>
            </a:r>
            <a:endParaRPr lang="de-DE" sz="1200" dirty="0">
              <a:solidFill>
                <a:srgbClr val="777777"/>
              </a:solidFill>
              <a:ea typeface="Cambria"/>
              <a:cs typeface="Times New Roman"/>
            </a:endParaRPr>
          </a:p>
        </p:txBody>
      </p:sp>
      <p:sp>
        <p:nvSpPr>
          <p:cNvPr id="17" name="Textfeld 16"/>
          <p:cNvSpPr txBox="1"/>
          <p:nvPr/>
        </p:nvSpPr>
        <p:spPr>
          <a:xfrm>
            <a:off x="350468" y="1917007"/>
            <a:ext cx="1200970" cy="276999"/>
          </a:xfrm>
          <a:prstGeom prst="rect">
            <a:avLst/>
          </a:prstGeom>
          <a:noFill/>
        </p:spPr>
        <p:txBody>
          <a:bodyPr wrap="none" rtlCol="0">
            <a:spAutoFit/>
          </a:bodyPr>
          <a:lstStyle/>
          <a:p>
            <a:pP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Depressionen</a:t>
            </a:r>
            <a:endParaRPr lang="de-DE" sz="1200" b="1" dirty="0">
              <a:solidFill>
                <a:srgbClr val="777777"/>
              </a:solidFill>
              <a:ea typeface="Cambria"/>
              <a:cs typeface="Times New Roman"/>
            </a:endParaRPr>
          </a:p>
        </p:txBody>
      </p:sp>
      <p:sp>
        <p:nvSpPr>
          <p:cNvPr id="18" name="Rechteck 17"/>
          <p:cNvSpPr/>
          <p:nvPr/>
        </p:nvSpPr>
        <p:spPr>
          <a:xfrm>
            <a:off x="3040430" y="5191649"/>
            <a:ext cx="1019255" cy="276999"/>
          </a:xfrm>
          <a:prstGeom prst="rect">
            <a:avLst/>
          </a:prstGeom>
          <a:solidFill>
            <a:schemeClr val="bg1"/>
          </a:solidFill>
        </p:spPr>
        <p:txBody>
          <a:bodyPr wrap="square">
            <a:spAutoFit/>
          </a:bodyPr>
          <a:lstStyle/>
          <a:p>
            <a:r>
              <a:rPr lang="de-DE" sz="1200" dirty="0">
                <a:solidFill>
                  <a:srgbClr val="777777"/>
                </a:solidFill>
              </a:rPr>
              <a:t>Job </a:t>
            </a:r>
            <a:r>
              <a:rPr lang="de-DE" sz="1200" dirty="0" err="1">
                <a:solidFill>
                  <a:srgbClr val="777777"/>
                </a:solidFill>
              </a:rPr>
              <a:t>strain</a:t>
            </a:r>
            <a:r>
              <a:rPr lang="de-DE" sz="1200" dirty="0">
                <a:solidFill>
                  <a:srgbClr val="777777"/>
                </a:solidFill>
              </a:rPr>
              <a:t> </a:t>
            </a:r>
          </a:p>
        </p:txBody>
      </p:sp>
      <p:sp>
        <p:nvSpPr>
          <p:cNvPr id="21" name="Textfeld 20"/>
          <p:cNvSpPr txBox="1"/>
          <p:nvPr/>
        </p:nvSpPr>
        <p:spPr>
          <a:xfrm>
            <a:off x="7390827" y="1043735"/>
            <a:ext cx="1276311" cy="461665"/>
          </a:xfrm>
          <a:prstGeom prst="rect">
            <a:avLst/>
          </a:prstGeom>
          <a:noFill/>
        </p:spPr>
        <p:txBody>
          <a:bodyPr wrap="none" rtlCol="0">
            <a:spAutoFit/>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Herz-Kreislauf-</a:t>
            </a:r>
          </a:p>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Erkrankungen</a:t>
            </a:r>
            <a:endParaRPr lang="de-DE" sz="1200" b="1" dirty="0">
              <a:solidFill>
                <a:srgbClr val="777777"/>
              </a:solidFill>
              <a:ea typeface="Cambria"/>
              <a:cs typeface="Times New Roman"/>
            </a:endParaRPr>
          </a:p>
        </p:txBody>
      </p:sp>
      <p:sp>
        <p:nvSpPr>
          <p:cNvPr id="22" name="Rechteck 21"/>
          <p:cNvSpPr/>
          <p:nvPr/>
        </p:nvSpPr>
        <p:spPr>
          <a:xfrm>
            <a:off x="1061111" y="5222205"/>
            <a:ext cx="1651697" cy="830997"/>
          </a:xfrm>
          <a:prstGeom prst="rect">
            <a:avLst/>
          </a:prstGeom>
          <a:solidFill>
            <a:schemeClr val="bg1"/>
          </a:solidFill>
        </p:spPr>
        <p:txBody>
          <a:bodyPr wrap="square">
            <a:spAutoFit/>
          </a:bodyPr>
          <a:lstStyle/>
          <a:p>
            <a:pPr marL="171450" indent="-171450">
              <a:buFont typeface="Arial" pitchFamily="34" charset="0"/>
              <a:buChar char="•"/>
            </a:pPr>
            <a:r>
              <a:rPr lang="de-DE" sz="1200" dirty="0">
                <a:solidFill>
                  <a:srgbClr val="777777"/>
                </a:solidFill>
              </a:rPr>
              <a:t>lange Arbeitszeiten</a:t>
            </a:r>
          </a:p>
          <a:p>
            <a:pPr marL="171450" indent="-171450">
              <a:buFont typeface="Arial" pitchFamily="34" charset="0"/>
              <a:buChar char="•"/>
            </a:pPr>
            <a:r>
              <a:rPr lang="de-DE" sz="1200" dirty="0">
                <a:solidFill>
                  <a:srgbClr val="777777"/>
                </a:solidFill>
              </a:rPr>
              <a:t>hohe </a:t>
            </a:r>
            <a:r>
              <a:rPr lang="de-DE" sz="1200" dirty="0" smtClean="0">
                <a:solidFill>
                  <a:srgbClr val="777777"/>
                </a:solidFill>
              </a:rPr>
              <a:t>Arbeitsplatz-unsicherheit</a:t>
            </a:r>
            <a:endParaRPr lang="de-DE" sz="1200" dirty="0">
              <a:solidFill>
                <a:srgbClr val="777777"/>
              </a:solidFill>
            </a:endParaRPr>
          </a:p>
          <a:p>
            <a:pPr marL="171450" indent="-171450">
              <a:buFont typeface="Arial" pitchFamily="34" charset="0"/>
              <a:buChar char="•"/>
            </a:pPr>
            <a:r>
              <a:rPr lang="de-DE" sz="1200" dirty="0" err="1">
                <a:solidFill>
                  <a:srgbClr val="777777"/>
                </a:solidFill>
              </a:rPr>
              <a:t>Bullying</a:t>
            </a:r>
            <a:endParaRPr lang="de-DE" sz="1200" dirty="0">
              <a:solidFill>
                <a:srgbClr val="777777"/>
              </a:solidFill>
            </a:endParaRPr>
          </a:p>
        </p:txBody>
      </p:sp>
      <p:sp>
        <p:nvSpPr>
          <p:cNvPr id="26" name="Textfeld 25"/>
          <p:cNvSpPr txBox="1"/>
          <p:nvPr/>
        </p:nvSpPr>
        <p:spPr>
          <a:xfrm>
            <a:off x="1085402" y="1427643"/>
            <a:ext cx="1630575" cy="461665"/>
          </a:xfrm>
          <a:prstGeom prst="rect">
            <a:avLst/>
          </a:prstGeom>
          <a:noFill/>
        </p:spPr>
        <p:txBody>
          <a:bodyPr wrap="none" rtlCol="0">
            <a:spAutoFit/>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Psychische </a:t>
            </a:r>
          </a:p>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Beeinträchtigungen</a:t>
            </a:r>
            <a:endParaRPr lang="de-DE" sz="1200" b="1" dirty="0">
              <a:solidFill>
                <a:srgbClr val="777777"/>
              </a:solidFill>
              <a:ea typeface="Cambria"/>
              <a:cs typeface="Times New Roman"/>
            </a:endParaRPr>
          </a:p>
        </p:txBody>
      </p:sp>
      <p:sp>
        <p:nvSpPr>
          <p:cNvPr id="27" name="Textfeld 26"/>
          <p:cNvSpPr txBox="1"/>
          <p:nvPr/>
        </p:nvSpPr>
        <p:spPr>
          <a:xfrm>
            <a:off x="2281438" y="2412579"/>
            <a:ext cx="620683" cy="276999"/>
          </a:xfrm>
          <a:prstGeom prst="rect">
            <a:avLst/>
          </a:prstGeom>
          <a:noFill/>
        </p:spPr>
        <p:txBody>
          <a:bodyPr wrap="none" rtlCol="0">
            <a:spAutoFit/>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Angst</a:t>
            </a:r>
            <a:endParaRPr lang="de-DE" sz="1200" b="1" dirty="0">
              <a:solidFill>
                <a:srgbClr val="777777"/>
              </a:solidFill>
              <a:ea typeface="Cambria"/>
              <a:cs typeface="Times New Roman"/>
            </a:endParaRPr>
          </a:p>
        </p:txBody>
      </p:sp>
      <p:sp>
        <p:nvSpPr>
          <p:cNvPr id="28" name="Rechteck 27"/>
          <p:cNvSpPr/>
          <p:nvPr/>
        </p:nvSpPr>
        <p:spPr>
          <a:xfrm>
            <a:off x="2045501" y="3529777"/>
            <a:ext cx="1316554" cy="646331"/>
          </a:xfrm>
          <a:prstGeom prst="rect">
            <a:avLst/>
          </a:prstGeom>
          <a:solidFill>
            <a:schemeClr val="bg1"/>
          </a:solidFill>
        </p:spPr>
        <p:txBody>
          <a:bodyPr wrap="square">
            <a:spAutoFit/>
          </a:bodyPr>
          <a:lstStyle/>
          <a:p>
            <a:pPr marL="171450" indent="-171450">
              <a:buFont typeface="Arial" pitchFamily="34" charset="0"/>
              <a:buChar char="•"/>
            </a:pPr>
            <a:r>
              <a:rPr lang="de-DE" sz="1200" dirty="0">
                <a:solidFill>
                  <a:srgbClr val="777777"/>
                </a:solidFill>
              </a:rPr>
              <a:t>Rollenstress</a:t>
            </a:r>
            <a:r>
              <a:rPr lang="de-DE" sz="1200" dirty="0" smtClean="0">
                <a:solidFill>
                  <a:srgbClr val="777777"/>
                </a:solidFill>
              </a:rPr>
              <a:t>/ Unsicherheit</a:t>
            </a:r>
            <a:endParaRPr lang="de-DE" sz="1200" dirty="0">
              <a:solidFill>
                <a:srgbClr val="777777"/>
              </a:solidFill>
            </a:endParaRPr>
          </a:p>
          <a:p>
            <a:pPr marL="171450" indent="-171450">
              <a:buFont typeface="Arial" pitchFamily="34" charset="0"/>
              <a:buChar char="•"/>
            </a:pPr>
            <a:r>
              <a:rPr lang="de-DE" sz="1200" dirty="0" err="1">
                <a:solidFill>
                  <a:srgbClr val="777777"/>
                </a:solidFill>
              </a:rPr>
              <a:t>Bullying</a:t>
            </a:r>
            <a:endParaRPr lang="de-DE" sz="1200" dirty="0">
              <a:solidFill>
                <a:srgbClr val="777777"/>
              </a:solidFill>
            </a:endParaRPr>
          </a:p>
        </p:txBody>
      </p:sp>
      <p:sp>
        <p:nvSpPr>
          <p:cNvPr id="23" name="Rechteck 22"/>
          <p:cNvSpPr/>
          <p:nvPr/>
        </p:nvSpPr>
        <p:spPr>
          <a:xfrm>
            <a:off x="3716271" y="3793886"/>
            <a:ext cx="1759849" cy="1384995"/>
          </a:xfrm>
          <a:prstGeom prst="rect">
            <a:avLst/>
          </a:prstGeom>
        </p:spPr>
        <p:txBody>
          <a:bodyPr wrap="square">
            <a:spAutoFit/>
          </a:bodyPr>
          <a:lstStyle/>
          <a:p>
            <a:pPr marL="171450" lvl="0" indent="-171450">
              <a:spcAft>
                <a:spcPts val="0"/>
              </a:spcAft>
              <a:buFont typeface="Arial" panose="020B0604020202020204" pitchFamily="34" charset="0"/>
              <a:buChar char="•"/>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a:solidFill>
                  <a:srgbClr val="777777"/>
                </a:solidFill>
              </a:rPr>
              <a:t>Job </a:t>
            </a:r>
            <a:r>
              <a:rPr lang="de-DE" sz="1200" dirty="0" err="1">
                <a:solidFill>
                  <a:srgbClr val="777777"/>
                </a:solidFill>
              </a:rPr>
              <a:t>strain</a:t>
            </a:r>
            <a:r>
              <a:rPr lang="de-DE" sz="1200" dirty="0">
                <a:solidFill>
                  <a:srgbClr val="777777"/>
                </a:solidFill>
              </a:rPr>
              <a:t> </a:t>
            </a:r>
            <a:endParaRPr lang="de-DE" sz="1200" dirty="0" smtClean="0">
              <a:solidFill>
                <a:srgbClr val="777777"/>
              </a:solidFill>
            </a:endParaRPr>
          </a:p>
          <a:p>
            <a:pPr marL="171450" lvl="0" indent="-171450">
              <a:spcAft>
                <a:spcPts val="0"/>
              </a:spcAft>
              <a:buFont typeface="Arial" panose="020B0604020202020204" pitchFamily="34" charset="0"/>
              <a:buChar char="•"/>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smtClean="0">
                <a:solidFill>
                  <a:srgbClr val="777777"/>
                </a:solidFill>
              </a:rPr>
              <a:t>geringe </a:t>
            </a:r>
            <a:r>
              <a:rPr lang="de-DE" sz="1200" dirty="0">
                <a:solidFill>
                  <a:srgbClr val="777777"/>
                </a:solidFill>
              </a:rPr>
              <a:t>soziale Unterstützung</a:t>
            </a:r>
          </a:p>
          <a:p>
            <a:pPr marL="171450" lvl="0" indent="-171450">
              <a:spcAft>
                <a:spcPts val="0"/>
              </a:spcAft>
              <a:buFont typeface="Arial" panose="020B0604020202020204" pitchFamily="34" charset="0"/>
              <a:buChar char="•"/>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smtClean="0">
                <a:solidFill>
                  <a:srgbClr val="777777"/>
                </a:solidFill>
              </a:rPr>
              <a:t>Iso </a:t>
            </a:r>
            <a:r>
              <a:rPr lang="de-DE" sz="1200" dirty="0" err="1">
                <a:solidFill>
                  <a:srgbClr val="777777"/>
                </a:solidFill>
              </a:rPr>
              <a:t>strain</a:t>
            </a:r>
            <a:r>
              <a:rPr lang="de-DE" sz="1200" dirty="0">
                <a:solidFill>
                  <a:srgbClr val="777777"/>
                </a:solidFill>
              </a:rPr>
              <a:t> </a:t>
            </a:r>
            <a:endParaRPr lang="de-DE" sz="1200" dirty="0" smtClean="0">
              <a:solidFill>
                <a:srgbClr val="777777"/>
              </a:solidFill>
            </a:endParaRPr>
          </a:p>
          <a:p>
            <a:pPr marL="171450" lvl="0" indent="-171450">
              <a:spcAft>
                <a:spcPts val="0"/>
              </a:spcAft>
              <a:buFont typeface="Arial" panose="020B0604020202020204" pitchFamily="34" charset="0"/>
              <a:buChar char="•"/>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dirty="0" smtClean="0">
                <a:solidFill>
                  <a:srgbClr val="777777"/>
                </a:solidFill>
              </a:rPr>
              <a:t>Rollenstress/</a:t>
            </a:r>
            <a:br>
              <a:rPr lang="de-DE" sz="1200" dirty="0" smtClean="0">
                <a:solidFill>
                  <a:srgbClr val="777777"/>
                </a:solidFill>
              </a:rPr>
            </a:br>
            <a:r>
              <a:rPr lang="de-DE" sz="1200" dirty="0" smtClean="0">
                <a:solidFill>
                  <a:srgbClr val="777777"/>
                </a:solidFill>
              </a:rPr>
              <a:t>Unsicherheit</a:t>
            </a:r>
            <a:endParaRPr lang="de-DE" sz="1200" dirty="0">
              <a:solidFill>
                <a:srgbClr val="777777"/>
              </a:solidFill>
            </a:endParaRPr>
          </a:p>
          <a:p>
            <a:pPr lvl="0">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1200" dirty="0">
              <a:solidFill>
                <a:srgbClr val="777777"/>
              </a:solidFill>
            </a:endParaRPr>
          </a:p>
        </p:txBody>
      </p:sp>
      <p:sp>
        <p:nvSpPr>
          <p:cNvPr id="25" name="Textfeld 24"/>
          <p:cNvSpPr txBox="1"/>
          <p:nvPr/>
        </p:nvSpPr>
        <p:spPr>
          <a:xfrm>
            <a:off x="4019802" y="1494295"/>
            <a:ext cx="1200970" cy="276999"/>
          </a:xfrm>
          <a:prstGeom prst="rect">
            <a:avLst/>
          </a:prstGeom>
          <a:noFill/>
        </p:spPr>
        <p:txBody>
          <a:bodyPr wrap="none" rtlCol="0">
            <a:spAutoFit/>
          </a:bodyPr>
          <a:lstStyle/>
          <a:p>
            <a:pP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Depressionen</a:t>
            </a:r>
            <a:endParaRPr lang="de-DE" sz="1200" b="1" dirty="0">
              <a:solidFill>
                <a:srgbClr val="777777"/>
              </a:solidFill>
              <a:ea typeface="Cambria"/>
              <a:cs typeface="Times New Roman"/>
            </a:endParaRPr>
          </a:p>
        </p:txBody>
      </p:sp>
      <p:sp>
        <p:nvSpPr>
          <p:cNvPr id="29" name="Rechteck 28"/>
          <p:cNvSpPr/>
          <p:nvPr/>
        </p:nvSpPr>
        <p:spPr>
          <a:xfrm>
            <a:off x="5072991" y="3987537"/>
            <a:ext cx="1819592" cy="2123658"/>
          </a:xfrm>
          <a:prstGeom prst="rect">
            <a:avLst/>
          </a:prstGeom>
          <a:solidFill>
            <a:schemeClr val="bg1"/>
          </a:solidFill>
        </p:spPr>
        <p:txBody>
          <a:bodyPr wrap="square">
            <a:spAutoFit/>
          </a:bodyPr>
          <a:lstStyle/>
          <a:p>
            <a:pPr marL="171450" indent="-171450">
              <a:buFont typeface="Arial" pitchFamily="34" charset="0"/>
              <a:buChar char="•"/>
            </a:pPr>
            <a:r>
              <a:rPr lang="de-DE" sz="1200" dirty="0">
                <a:solidFill>
                  <a:srgbClr val="777777"/>
                </a:solidFill>
              </a:rPr>
              <a:t>zu wenig </a:t>
            </a:r>
            <a:r>
              <a:rPr lang="de-DE" sz="1200" dirty="0" smtClean="0">
                <a:solidFill>
                  <a:srgbClr val="777777"/>
                </a:solidFill>
              </a:rPr>
              <a:t>Handlungsspielraum</a:t>
            </a:r>
          </a:p>
          <a:p>
            <a:pPr marL="171450" indent="-171450">
              <a:buFont typeface="Arial" pitchFamily="34" charset="0"/>
              <a:buChar char="•"/>
            </a:pPr>
            <a:r>
              <a:rPr lang="de-DE" sz="1200" dirty="0">
                <a:solidFill>
                  <a:srgbClr val="777777"/>
                </a:solidFill>
              </a:rPr>
              <a:t>zu hohe Arbeitsintensität </a:t>
            </a:r>
            <a:endParaRPr lang="de-DE" sz="1200" dirty="0" smtClean="0">
              <a:solidFill>
                <a:srgbClr val="777777"/>
              </a:solidFill>
            </a:endParaRPr>
          </a:p>
          <a:p>
            <a:pPr marL="171450" indent="-171450">
              <a:buFont typeface="Arial" pitchFamily="34" charset="0"/>
              <a:buChar char="•"/>
            </a:pPr>
            <a:r>
              <a:rPr lang="de-DE" sz="1200" dirty="0">
                <a:solidFill>
                  <a:srgbClr val="777777"/>
                </a:solidFill>
              </a:rPr>
              <a:t>Job </a:t>
            </a:r>
            <a:r>
              <a:rPr lang="de-DE" sz="1200" dirty="0" err="1">
                <a:solidFill>
                  <a:srgbClr val="777777"/>
                </a:solidFill>
              </a:rPr>
              <a:t>strain</a:t>
            </a:r>
            <a:r>
              <a:rPr lang="de-DE" sz="1200" dirty="0">
                <a:solidFill>
                  <a:srgbClr val="777777"/>
                </a:solidFill>
              </a:rPr>
              <a:t> </a:t>
            </a:r>
            <a:endParaRPr lang="de-DE" sz="1200" dirty="0" smtClean="0">
              <a:solidFill>
                <a:srgbClr val="777777"/>
              </a:solidFill>
            </a:endParaRPr>
          </a:p>
          <a:p>
            <a:pPr marL="171450" indent="-171450">
              <a:buFont typeface="Arial" pitchFamily="34" charset="0"/>
              <a:buChar char="•"/>
            </a:pPr>
            <a:r>
              <a:rPr lang="de-DE" sz="1200" dirty="0" smtClean="0">
                <a:solidFill>
                  <a:srgbClr val="777777"/>
                </a:solidFill>
              </a:rPr>
              <a:t>fehlende </a:t>
            </a:r>
            <a:r>
              <a:rPr lang="de-DE" sz="1200" dirty="0">
                <a:solidFill>
                  <a:srgbClr val="777777"/>
                </a:solidFill>
              </a:rPr>
              <a:t>oder geringe soziale Unterstützung</a:t>
            </a:r>
          </a:p>
          <a:p>
            <a:pPr marL="171450" indent="-171450">
              <a:buFont typeface="Arial" pitchFamily="34" charset="0"/>
              <a:buChar char="•"/>
            </a:pPr>
            <a:r>
              <a:rPr lang="de-DE" sz="1200" dirty="0" err="1" smtClean="0">
                <a:solidFill>
                  <a:srgbClr val="777777"/>
                </a:solidFill>
              </a:rPr>
              <a:t>Efford-Reward-Imbalance</a:t>
            </a:r>
            <a:endParaRPr lang="de-DE" sz="1200" dirty="0">
              <a:solidFill>
                <a:srgbClr val="777777"/>
              </a:solidFill>
            </a:endParaRPr>
          </a:p>
          <a:p>
            <a:endParaRPr lang="de-DE" sz="1200" dirty="0">
              <a:solidFill>
                <a:srgbClr val="777777"/>
              </a:solidFill>
            </a:endParaRPr>
          </a:p>
        </p:txBody>
      </p:sp>
      <p:sp>
        <p:nvSpPr>
          <p:cNvPr id="31" name="Textfeld 30"/>
          <p:cNvSpPr txBox="1"/>
          <p:nvPr/>
        </p:nvSpPr>
        <p:spPr>
          <a:xfrm>
            <a:off x="4920524" y="1987990"/>
            <a:ext cx="1630575" cy="461665"/>
          </a:xfrm>
          <a:prstGeom prst="rect">
            <a:avLst/>
          </a:prstGeom>
          <a:noFill/>
        </p:spPr>
        <p:txBody>
          <a:bodyPr wrap="none" rtlCol="0">
            <a:spAutoFit/>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Psychische </a:t>
            </a:r>
          </a:p>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Beeinträchtigungen</a:t>
            </a:r>
            <a:endParaRPr lang="de-DE" sz="1200" b="1" dirty="0">
              <a:solidFill>
                <a:srgbClr val="777777"/>
              </a:solidFill>
              <a:ea typeface="Cambria"/>
              <a:cs typeface="Times New Roman"/>
            </a:endParaRPr>
          </a:p>
        </p:txBody>
      </p:sp>
      <p:sp>
        <p:nvSpPr>
          <p:cNvPr id="36" name="Textfeld 35"/>
          <p:cNvSpPr txBox="1"/>
          <p:nvPr/>
        </p:nvSpPr>
        <p:spPr>
          <a:xfrm>
            <a:off x="6229863" y="1552535"/>
            <a:ext cx="1223220" cy="276999"/>
          </a:xfrm>
          <a:prstGeom prst="rect">
            <a:avLst/>
          </a:prstGeom>
          <a:noFill/>
        </p:spPr>
        <p:txBody>
          <a:bodyPr wrap="none" rtlCol="0">
            <a:spAutoFit/>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Typ2-Diabetes</a:t>
            </a:r>
            <a:endParaRPr lang="de-DE" sz="1200" b="1" dirty="0">
              <a:solidFill>
                <a:srgbClr val="777777"/>
              </a:solidFill>
              <a:ea typeface="Cambria"/>
              <a:cs typeface="Times New Roman"/>
            </a:endParaRPr>
          </a:p>
        </p:txBody>
      </p:sp>
      <p:sp>
        <p:nvSpPr>
          <p:cNvPr id="38" name="Rechteck 37"/>
          <p:cNvSpPr/>
          <p:nvPr/>
        </p:nvSpPr>
        <p:spPr>
          <a:xfrm>
            <a:off x="6307124" y="3598084"/>
            <a:ext cx="1019255" cy="276999"/>
          </a:xfrm>
          <a:prstGeom prst="rect">
            <a:avLst/>
          </a:prstGeom>
          <a:solidFill>
            <a:schemeClr val="bg1"/>
          </a:solidFill>
        </p:spPr>
        <p:txBody>
          <a:bodyPr wrap="square">
            <a:spAutoFit/>
          </a:bodyPr>
          <a:lstStyle/>
          <a:p>
            <a:r>
              <a:rPr lang="de-DE" sz="1200" dirty="0">
                <a:solidFill>
                  <a:srgbClr val="777777"/>
                </a:solidFill>
              </a:rPr>
              <a:t>Job </a:t>
            </a:r>
            <a:r>
              <a:rPr lang="de-DE" sz="1200" dirty="0" err="1">
                <a:solidFill>
                  <a:srgbClr val="777777"/>
                </a:solidFill>
              </a:rPr>
              <a:t>strain</a:t>
            </a:r>
            <a:r>
              <a:rPr lang="de-DE" sz="1200" dirty="0">
                <a:solidFill>
                  <a:srgbClr val="777777"/>
                </a:solidFill>
              </a:rPr>
              <a:t> </a:t>
            </a:r>
          </a:p>
        </p:txBody>
      </p:sp>
      <p:sp>
        <p:nvSpPr>
          <p:cNvPr id="40" name="Rechteck 39"/>
          <p:cNvSpPr/>
          <p:nvPr/>
        </p:nvSpPr>
        <p:spPr>
          <a:xfrm>
            <a:off x="7165739" y="3900860"/>
            <a:ext cx="1793250" cy="2492990"/>
          </a:xfrm>
          <a:prstGeom prst="rect">
            <a:avLst/>
          </a:prstGeom>
          <a:solidFill>
            <a:schemeClr val="bg1"/>
          </a:solidFill>
        </p:spPr>
        <p:txBody>
          <a:bodyPr wrap="square">
            <a:spAutoFit/>
          </a:bodyPr>
          <a:lstStyle/>
          <a:p>
            <a:pPr marL="171450" indent="-171450">
              <a:buFont typeface="Arial" panose="020B0604020202020204" pitchFamily="34" charset="0"/>
              <a:buChar char="•"/>
            </a:pPr>
            <a:r>
              <a:rPr lang="de-DE" sz="1200" dirty="0">
                <a:solidFill>
                  <a:srgbClr val="777777"/>
                </a:solidFill>
              </a:rPr>
              <a:t>zu wenig Handlungsspielraum </a:t>
            </a:r>
            <a:endParaRPr lang="de-DE" sz="1200" dirty="0" smtClean="0">
              <a:solidFill>
                <a:srgbClr val="777777"/>
              </a:solidFill>
            </a:endParaRPr>
          </a:p>
          <a:p>
            <a:pPr marL="171450" indent="-171450">
              <a:buFont typeface="Arial" panose="020B0604020202020204" pitchFamily="34" charset="0"/>
              <a:buChar char="•"/>
            </a:pPr>
            <a:r>
              <a:rPr lang="de-DE" sz="1200" dirty="0">
                <a:solidFill>
                  <a:srgbClr val="777777"/>
                </a:solidFill>
              </a:rPr>
              <a:t>viele Überstunden</a:t>
            </a:r>
          </a:p>
          <a:p>
            <a:pPr marL="171450" indent="-171450">
              <a:buFont typeface="Arial" panose="020B0604020202020204" pitchFamily="34" charset="0"/>
              <a:buChar char="•"/>
            </a:pPr>
            <a:r>
              <a:rPr lang="de-DE" sz="1200" dirty="0">
                <a:solidFill>
                  <a:srgbClr val="777777"/>
                </a:solidFill>
              </a:rPr>
              <a:t>ungünstig gestaltete </a:t>
            </a:r>
            <a:r>
              <a:rPr lang="de-DE" sz="1200" dirty="0" smtClean="0">
                <a:solidFill>
                  <a:srgbClr val="777777"/>
                </a:solidFill>
              </a:rPr>
              <a:t>Schichtarbeit</a:t>
            </a:r>
          </a:p>
          <a:p>
            <a:pPr marL="171450" indent="-171450">
              <a:buFont typeface="Arial" panose="020B0604020202020204" pitchFamily="34" charset="0"/>
              <a:buChar char="•"/>
            </a:pPr>
            <a:r>
              <a:rPr lang="de-DE" sz="1200" dirty="0" smtClean="0">
                <a:solidFill>
                  <a:srgbClr val="777777"/>
                </a:solidFill>
              </a:rPr>
              <a:t>hohe Arbeitsplatzunsicherheit</a:t>
            </a:r>
          </a:p>
          <a:p>
            <a:pPr marL="171450" indent="-171450">
              <a:buFont typeface="Arial" panose="020B0604020202020204" pitchFamily="34" charset="0"/>
              <a:buChar char="•"/>
            </a:pPr>
            <a:r>
              <a:rPr lang="de-DE" sz="1200" dirty="0" err="1">
                <a:solidFill>
                  <a:srgbClr val="777777"/>
                </a:solidFill>
              </a:rPr>
              <a:t>Efford-Reward-Imbalance</a:t>
            </a:r>
            <a:endParaRPr lang="de-DE" sz="1200" dirty="0">
              <a:solidFill>
                <a:srgbClr val="777777"/>
              </a:solidFill>
            </a:endParaRPr>
          </a:p>
          <a:p>
            <a:pPr marL="171450" indent="-171450">
              <a:buFont typeface="Arial" panose="020B0604020202020204" pitchFamily="34" charset="0"/>
              <a:buChar char="•"/>
            </a:pPr>
            <a:endParaRPr lang="de-DE" sz="1200" dirty="0" smtClean="0">
              <a:solidFill>
                <a:srgbClr val="777777"/>
              </a:solidFill>
            </a:endParaRPr>
          </a:p>
          <a:p>
            <a:pPr marL="171450" indent="-171450">
              <a:buFont typeface="Arial" panose="020B0604020202020204" pitchFamily="34" charset="0"/>
              <a:buChar char="•"/>
            </a:pPr>
            <a:endParaRPr lang="de-DE" sz="1200" dirty="0" smtClean="0">
              <a:solidFill>
                <a:srgbClr val="777777"/>
              </a:solidFill>
            </a:endParaRPr>
          </a:p>
          <a:p>
            <a:pPr marL="171450" indent="-171450">
              <a:buFont typeface="Arial" panose="020B0604020202020204" pitchFamily="34" charset="0"/>
              <a:buChar char="•"/>
            </a:pPr>
            <a:endParaRPr lang="de-DE" sz="1200" dirty="0">
              <a:solidFill>
                <a:srgbClr val="777777"/>
              </a:solidFill>
            </a:endParaRPr>
          </a:p>
        </p:txBody>
      </p:sp>
      <p:sp>
        <p:nvSpPr>
          <p:cNvPr id="41" name="Textfeld 40"/>
          <p:cNvSpPr txBox="1"/>
          <p:nvPr/>
        </p:nvSpPr>
        <p:spPr>
          <a:xfrm>
            <a:off x="2793251" y="1751832"/>
            <a:ext cx="1276311" cy="461665"/>
          </a:xfrm>
          <a:prstGeom prst="rect">
            <a:avLst/>
          </a:prstGeom>
          <a:noFill/>
        </p:spPr>
        <p:txBody>
          <a:bodyPr wrap="none" rtlCol="0">
            <a:spAutoFit/>
          </a:bodyPr>
          <a:lstStyle/>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Herz-Kreislauf-</a:t>
            </a:r>
          </a:p>
          <a:p>
            <a:pPr algn="ctr">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200" b="1" dirty="0" smtClean="0">
                <a:solidFill>
                  <a:srgbClr val="777777"/>
                </a:solidFill>
                <a:ea typeface="Cambria"/>
                <a:cs typeface="Times New Roman"/>
              </a:rPr>
              <a:t>Erkrankungen</a:t>
            </a:r>
            <a:endParaRPr lang="de-DE" sz="1200" b="1" dirty="0">
              <a:solidFill>
                <a:srgbClr val="777777"/>
              </a:solidFill>
              <a:ea typeface="Cambria"/>
              <a:cs typeface="Times New Roman"/>
            </a:endParaRPr>
          </a:p>
        </p:txBody>
      </p:sp>
      <p:sp>
        <p:nvSpPr>
          <p:cNvPr id="34" name="Textfeld 33"/>
          <p:cNvSpPr txBox="1"/>
          <p:nvPr/>
        </p:nvSpPr>
        <p:spPr>
          <a:xfrm>
            <a:off x="470642" y="6129300"/>
            <a:ext cx="5181478" cy="246221"/>
          </a:xfrm>
          <a:prstGeom prst="rect">
            <a:avLst/>
          </a:prstGeom>
          <a:noFill/>
        </p:spPr>
        <p:txBody>
          <a:bodyPr wrap="square" rtlCol="0">
            <a:spAutoFit/>
          </a:bodyPr>
          <a:lstStyle/>
          <a:p>
            <a:r>
              <a:rPr lang="de-DE" sz="1000" dirty="0" smtClean="0">
                <a:solidFill>
                  <a:schemeClr val="bg1">
                    <a:lumMod val="50000"/>
                  </a:schemeClr>
                </a:solidFill>
                <a:latin typeface="+mj-lt"/>
                <a:ea typeface="+mj-ea"/>
                <a:cs typeface="+mj-cs"/>
              </a:rPr>
              <a:t>Die Erläuterungen zu den englischen Begrifflichkeiten finden Sie auf der Notizseite.</a:t>
            </a:r>
            <a:endParaRPr lang="de-DE" sz="1000" dirty="0"/>
          </a:p>
        </p:txBody>
      </p:sp>
      <p:sp>
        <p:nvSpPr>
          <p:cNvPr id="35" name="Rechteck 34"/>
          <p:cNvSpPr/>
          <p:nvPr/>
        </p:nvSpPr>
        <p:spPr>
          <a:xfrm>
            <a:off x="476546" y="6309320"/>
            <a:ext cx="9676074" cy="246221"/>
          </a:xfrm>
          <a:prstGeom prst="rect">
            <a:avLst/>
          </a:prstGeom>
        </p:spPr>
        <p:txBody>
          <a:bodyPr wrap="square">
            <a:spAutoFit/>
          </a:bodyPr>
          <a:lstStyle/>
          <a:p>
            <a:pPr defTabSz="457200" fontAlgn="auto">
              <a:spcBef>
                <a:spcPts val="0"/>
              </a:spcBef>
              <a:spcAft>
                <a:spcPts val="0"/>
              </a:spcAft>
              <a:tabLst>
                <a:tab pos="457200" algn="l"/>
                <a:tab pos="100965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000" dirty="0" smtClean="0">
                <a:solidFill>
                  <a:srgbClr val="777777"/>
                </a:solidFill>
                <a:latin typeface="+mn-lt"/>
              </a:rPr>
              <a:t>Quelle: Initiative </a:t>
            </a:r>
            <a:r>
              <a:rPr lang="de-DE" sz="1000" dirty="0">
                <a:solidFill>
                  <a:srgbClr val="777777"/>
                </a:solidFill>
                <a:latin typeface="+mn-lt"/>
              </a:rPr>
              <a:t>Gesundheit und Arbeit (</a:t>
            </a:r>
            <a:r>
              <a:rPr lang="de-DE" sz="1000" dirty="0" err="1">
                <a:solidFill>
                  <a:srgbClr val="777777"/>
                </a:solidFill>
                <a:latin typeface="+mn-lt"/>
              </a:rPr>
              <a:t>iga</a:t>
            </a:r>
            <a:r>
              <a:rPr lang="de-DE" sz="1000" dirty="0">
                <a:solidFill>
                  <a:srgbClr val="777777"/>
                </a:solidFill>
                <a:latin typeface="+mn-lt"/>
              </a:rPr>
              <a:t>) (2015): Risikobereiche für psychische Belastungen. </a:t>
            </a:r>
            <a:r>
              <a:rPr lang="de-DE" sz="1000" dirty="0" smtClean="0">
                <a:solidFill>
                  <a:srgbClr val="777777"/>
                </a:solidFill>
                <a:latin typeface="+mn-lt"/>
              </a:rPr>
              <a:t>Berlin </a:t>
            </a:r>
            <a:endParaRPr lang="de-DE" sz="1000" baseline="30000" dirty="0" smtClean="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461778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ctrTitle"/>
          </p:nvPr>
        </p:nvSpPr>
        <p:spPr>
          <a:xfrm>
            <a:off x="179512" y="836712"/>
            <a:ext cx="8784976" cy="1008112"/>
          </a:xfrm>
        </p:spPr>
        <p:txBody>
          <a:bodyPr/>
          <a:lstStyle/>
          <a:p>
            <a:r>
              <a:rPr lang="de-DE" sz="3500" dirty="0">
                <a:solidFill>
                  <a:srgbClr val="808080"/>
                </a:solidFill>
                <a:cs typeface="Arial" charset="0"/>
              </a:rPr>
              <a:t>Folgen von Stress am </a:t>
            </a:r>
            <a:r>
              <a:rPr lang="de-DE" sz="3500" dirty="0" smtClean="0">
                <a:solidFill>
                  <a:srgbClr val="808080"/>
                </a:solidFill>
                <a:cs typeface="Arial" charset="0"/>
              </a:rPr>
              <a:t>Arbeitsplatz</a:t>
            </a:r>
            <a:endParaRPr lang="de-DE" sz="3500" dirty="0"/>
          </a:p>
        </p:txBody>
      </p:sp>
      <p:sp>
        <p:nvSpPr>
          <p:cNvPr id="4" name="Inhaltsplatzhalter 2"/>
          <p:cNvSpPr txBox="1">
            <a:spLocks/>
          </p:cNvSpPr>
          <p:nvPr/>
        </p:nvSpPr>
        <p:spPr>
          <a:xfrm>
            <a:off x="476545" y="1898830"/>
            <a:ext cx="8397933" cy="44644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C00"/>
              </a:buClr>
            </a:pPr>
            <a:r>
              <a:rPr lang="de-DE" sz="2400" dirty="0" smtClean="0">
                <a:solidFill>
                  <a:srgbClr val="777777"/>
                </a:solidFill>
              </a:rPr>
              <a:t>Stress-Symptome sind ein </a:t>
            </a:r>
            <a:r>
              <a:rPr lang="de-DE" sz="2400" b="1" dirty="0" smtClean="0">
                <a:solidFill>
                  <a:srgbClr val="777777"/>
                </a:solidFill>
              </a:rPr>
              <a:t>Risikofaktor für viele Erkrankungen. </a:t>
            </a:r>
            <a:r>
              <a:rPr lang="de-DE" sz="2400" dirty="0">
                <a:solidFill>
                  <a:srgbClr val="777777"/>
                </a:solidFill>
              </a:rPr>
              <a:t>Erhöhte und lange </a:t>
            </a:r>
            <a:r>
              <a:rPr lang="de-DE" sz="2400" dirty="0" smtClean="0">
                <a:solidFill>
                  <a:srgbClr val="777777"/>
                </a:solidFill>
              </a:rPr>
              <a:t>Fehlzeiten können die Folge sein.</a:t>
            </a:r>
          </a:p>
          <a:p>
            <a:pPr>
              <a:buClr>
                <a:srgbClr val="FFCC00"/>
              </a:buClr>
            </a:pPr>
            <a:r>
              <a:rPr lang="de-DE" sz="2400" dirty="0" smtClean="0">
                <a:solidFill>
                  <a:srgbClr val="777777"/>
                </a:solidFill>
              </a:rPr>
              <a:t>Die individuelle </a:t>
            </a:r>
            <a:r>
              <a:rPr lang="de-DE" sz="2400" b="1" dirty="0" smtClean="0">
                <a:solidFill>
                  <a:schemeClr val="bg1">
                    <a:lumMod val="50000"/>
                  </a:schemeClr>
                </a:solidFill>
              </a:rPr>
              <a:t>Leistungsfähigkeit</a:t>
            </a:r>
            <a:r>
              <a:rPr lang="de-DE" sz="2400" dirty="0" smtClean="0">
                <a:solidFill>
                  <a:schemeClr val="bg1">
                    <a:lumMod val="50000"/>
                  </a:schemeClr>
                </a:solidFill>
              </a:rPr>
              <a:t> nimmt ab, damit einhergehend wird die Produktivität verringert</a:t>
            </a:r>
            <a:r>
              <a:rPr lang="de-DE" sz="2400" dirty="0" smtClean="0">
                <a:solidFill>
                  <a:srgbClr val="777777"/>
                </a:solidFill>
              </a:rPr>
              <a:t>.</a:t>
            </a:r>
          </a:p>
          <a:p>
            <a:pPr>
              <a:buClr>
                <a:srgbClr val="FFCC00"/>
              </a:buClr>
            </a:pPr>
            <a:r>
              <a:rPr lang="de-DE" sz="2400" dirty="0" smtClean="0">
                <a:solidFill>
                  <a:srgbClr val="777777"/>
                </a:solidFill>
              </a:rPr>
              <a:t>Auch die </a:t>
            </a:r>
            <a:r>
              <a:rPr lang="de-DE" sz="2400" b="1" dirty="0" smtClean="0">
                <a:solidFill>
                  <a:srgbClr val="777777"/>
                </a:solidFill>
              </a:rPr>
              <a:t>Qualität</a:t>
            </a:r>
            <a:r>
              <a:rPr lang="de-DE" sz="2400" dirty="0" smtClean="0">
                <a:solidFill>
                  <a:srgbClr val="777777"/>
                </a:solidFill>
              </a:rPr>
              <a:t> der Arbeit lässt nach.</a:t>
            </a:r>
          </a:p>
          <a:p>
            <a:pPr>
              <a:buClr>
                <a:srgbClr val="FFCC00"/>
              </a:buClr>
            </a:pPr>
            <a:r>
              <a:rPr lang="de-DE" sz="2400" dirty="0" smtClean="0">
                <a:solidFill>
                  <a:srgbClr val="777777"/>
                </a:solidFill>
              </a:rPr>
              <a:t>Höhere Fluktuation und geringere Bindung an das Unternehmen senken direkt die </a:t>
            </a:r>
            <a:r>
              <a:rPr lang="de-DE" sz="2400" b="1" dirty="0" smtClean="0">
                <a:solidFill>
                  <a:srgbClr val="777777"/>
                </a:solidFill>
              </a:rPr>
              <a:t>Motivation</a:t>
            </a:r>
            <a:r>
              <a:rPr lang="de-DE" sz="2400" dirty="0" smtClean="0">
                <a:solidFill>
                  <a:srgbClr val="777777"/>
                </a:solidFill>
              </a:rPr>
              <a:t> der Mitarbeiter.</a:t>
            </a:r>
          </a:p>
          <a:p>
            <a:pPr>
              <a:buClr>
                <a:srgbClr val="FFCC00"/>
              </a:buClr>
            </a:pPr>
            <a:r>
              <a:rPr lang="de-DE" sz="2400" dirty="0" smtClean="0">
                <a:solidFill>
                  <a:srgbClr val="777777"/>
                </a:solidFill>
              </a:rPr>
              <a:t>Die Folge: </a:t>
            </a:r>
            <a:r>
              <a:rPr lang="de-DE" sz="2400" b="1" dirty="0" smtClean="0">
                <a:solidFill>
                  <a:srgbClr val="777777"/>
                </a:solidFill>
              </a:rPr>
              <a:t>verringerte Wettbewerbsfähigkeit</a:t>
            </a:r>
            <a:r>
              <a:rPr lang="de-DE" sz="2400" dirty="0" smtClean="0">
                <a:solidFill>
                  <a:srgbClr val="777777"/>
                </a:solidFill>
              </a:rPr>
              <a:t>, da das Innovationspotenzial nicht mehr ausgeschöpft werden kann.</a:t>
            </a:r>
          </a:p>
          <a:p>
            <a:pPr>
              <a:buClr>
                <a:srgbClr val="FFCC00"/>
              </a:buClr>
            </a:pPr>
            <a:endParaRPr lang="de-DE" sz="2400" dirty="0">
              <a:solidFill>
                <a:srgbClr val="777777"/>
              </a:solidFill>
            </a:endParaRPr>
          </a:p>
        </p:txBody>
      </p:sp>
    </p:spTree>
    <p:extLst>
      <p:ext uri="{BB962C8B-B14F-4D97-AF65-F5344CB8AC3E}">
        <p14:creationId xmlns:p14="http://schemas.microsoft.com/office/powerpoint/2010/main" val="879667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6"/>
          <p:cNvSpPr txBox="1">
            <a:spLocks/>
          </p:cNvSpPr>
          <p:nvPr/>
        </p:nvSpPr>
        <p:spPr>
          <a:xfrm>
            <a:off x="383894" y="1052736"/>
            <a:ext cx="4188106" cy="520504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200" b="1" dirty="0">
                <a:solidFill>
                  <a:schemeClr val="bg1">
                    <a:lumMod val="50000"/>
                  </a:schemeClr>
                </a:solidFill>
              </a:rPr>
              <a:t>Psychische Gesundheit </a:t>
            </a:r>
            <a:r>
              <a:rPr lang="de-DE" sz="2200" b="1" dirty="0" smtClean="0">
                <a:solidFill>
                  <a:schemeClr val="bg1">
                    <a:lumMod val="50000"/>
                  </a:schemeClr>
                </a:solidFill>
              </a:rPr>
              <a:t>– </a:t>
            </a:r>
            <a:r>
              <a:rPr lang="de-DE" sz="2200" b="1" dirty="0">
                <a:solidFill>
                  <a:schemeClr val="bg1">
                    <a:lumMod val="50000"/>
                  </a:schemeClr>
                </a:solidFill>
              </a:rPr>
              <a:t>Handlungsfelder für die </a:t>
            </a:r>
            <a:r>
              <a:rPr lang="de-DE" sz="2200" b="1" dirty="0" smtClean="0">
                <a:solidFill>
                  <a:schemeClr val="bg1">
                    <a:lumMod val="50000"/>
                  </a:schemeClr>
                </a:solidFill>
              </a:rPr>
              <a:t>betriebliche Gesundheitsförderung</a:t>
            </a:r>
          </a:p>
          <a:p>
            <a:pPr marL="0" indent="0">
              <a:buNone/>
            </a:pPr>
            <a:endParaRPr lang="de-DE" sz="2000" b="1" dirty="0">
              <a:solidFill>
                <a:schemeClr val="bg1">
                  <a:lumMod val="50000"/>
                </a:schemeClr>
              </a:solidFill>
            </a:endParaRPr>
          </a:p>
          <a:p>
            <a:pPr marL="0" indent="0">
              <a:buNone/>
            </a:pPr>
            <a:endParaRPr lang="de-DE" sz="2000" b="1" dirty="0">
              <a:solidFill>
                <a:schemeClr val="bg1">
                  <a:lumMod val="50000"/>
                </a:schemeClr>
              </a:solidFill>
            </a:endParaRPr>
          </a:p>
          <a:p>
            <a:pPr>
              <a:buClr>
                <a:srgbClr val="FFCC00"/>
              </a:buClr>
            </a:pPr>
            <a:r>
              <a:rPr lang="de-DE" sz="2400" dirty="0">
                <a:solidFill>
                  <a:schemeClr val="bg1">
                    <a:lumMod val="50000"/>
                  </a:schemeClr>
                </a:solidFill>
              </a:rPr>
              <a:t>Fehlbelastungen vermeiden</a:t>
            </a:r>
          </a:p>
          <a:p>
            <a:pPr>
              <a:buClr>
                <a:srgbClr val="FFCC00"/>
              </a:buClr>
            </a:pPr>
            <a:r>
              <a:rPr lang="de-DE" sz="2400" dirty="0">
                <a:solidFill>
                  <a:schemeClr val="bg1">
                    <a:lumMod val="50000"/>
                  </a:schemeClr>
                </a:solidFill>
              </a:rPr>
              <a:t>Ressourcen stärken</a:t>
            </a:r>
          </a:p>
          <a:p>
            <a:pPr>
              <a:buClr>
                <a:srgbClr val="FFCC00"/>
              </a:buClr>
            </a:pPr>
            <a:r>
              <a:rPr lang="de-DE" sz="2400" dirty="0">
                <a:solidFill>
                  <a:schemeClr val="bg1">
                    <a:lumMod val="50000"/>
                  </a:schemeClr>
                </a:solidFill>
              </a:rPr>
              <a:t>Betroffene unterstützen</a:t>
            </a: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33145" r="11659"/>
          <a:stretch/>
        </p:blipFill>
        <p:spPr>
          <a:xfrm>
            <a:off x="4572000" y="953725"/>
            <a:ext cx="4185465" cy="5054339"/>
          </a:xfrm>
          <a:prstGeom prst="rect">
            <a:avLst/>
          </a:prstGeom>
        </p:spPr>
      </p:pic>
      <p:pic>
        <p:nvPicPr>
          <p:cNvPr id="4" name="Grafik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975" y="1047766"/>
            <a:ext cx="1440160" cy="101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6609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Pfeil nach rechts 76"/>
          <p:cNvSpPr/>
          <p:nvPr/>
        </p:nvSpPr>
        <p:spPr>
          <a:xfrm>
            <a:off x="2223531" y="2139985"/>
            <a:ext cx="1436617" cy="617150"/>
          </a:xfrm>
          <a:prstGeom prst="rightArrow">
            <a:avLst>
              <a:gd name="adj1" fmla="val 71135"/>
              <a:gd name="adj2" fmla="val 34434"/>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Pfeil nach rechts 74"/>
          <p:cNvSpPr/>
          <p:nvPr/>
        </p:nvSpPr>
        <p:spPr>
          <a:xfrm rot="10800000">
            <a:off x="5778916" y="4795280"/>
            <a:ext cx="1436617" cy="617150"/>
          </a:xfrm>
          <a:prstGeom prst="rightArrow">
            <a:avLst>
              <a:gd name="adj1" fmla="val 71135"/>
              <a:gd name="adj2" fmla="val 34434"/>
            </a:avLst>
          </a:prstGeom>
          <a:solidFill>
            <a:srgbClr val="FFD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221434" y="1733752"/>
            <a:ext cx="2720823" cy="4365486"/>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6332706" y="1734939"/>
            <a:ext cx="2593015" cy="4365486"/>
          </a:xfrm>
          <a:prstGeom prst="rect">
            <a:avLst/>
          </a:prstGeom>
          <a:solidFill>
            <a:srgbClr val="FFD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a:spLocks noChangeArrowheads="1"/>
          </p:cNvSpPr>
          <p:nvPr/>
        </p:nvSpPr>
        <p:spPr bwMode="auto">
          <a:xfrm>
            <a:off x="240145" y="1763246"/>
            <a:ext cx="2756680" cy="4247317"/>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wrap="square">
            <a:spAutoFit/>
          </a:bodyPr>
          <a:lstStyle/>
          <a:p>
            <a:pPr>
              <a:buClr>
                <a:schemeClr val="bg1"/>
              </a:buClr>
              <a:buSzPct val="100000"/>
            </a:pPr>
            <a:r>
              <a:rPr lang="de-DE" sz="1200" b="0" dirty="0" smtClean="0">
                <a:solidFill>
                  <a:schemeClr val="bg1"/>
                </a:solidFill>
                <a:latin typeface="+mj-lt"/>
              </a:rPr>
              <a:t>hohe Arbeitsintensität</a:t>
            </a:r>
          </a:p>
          <a:p>
            <a:pPr>
              <a:buClr>
                <a:schemeClr val="bg1"/>
              </a:buClr>
              <a:buSzPct val="100000"/>
            </a:pPr>
            <a:endParaRPr lang="de-DE" sz="500" dirty="0">
              <a:solidFill>
                <a:schemeClr val="bg1"/>
              </a:solidFill>
              <a:latin typeface="+mj-lt"/>
            </a:endParaRPr>
          </a:p>
          <a:p>
            <a:pPr>
              <a:buClr>
                <a:schemeClr val="bg1"/>
              </a:buClr>
              <a:buSzPct val="100000"/>
            </a:pPr>
            <a:r>
              <a:rPr lang="de-DE" sz="1200" dirty="0" smtClean="0">
                <a:solidFill>
                  <a:schemeClr val="bg1"/>
                </a:solidFill>
              </a:rPr>
              <a:t>geringer Handlungsspielraum</a:t>
            </a:r>
          </a:p>
          <a:p>
            <a:pPr>
              <a:buClr>
                <a:schemeClr val="bg1"/>
              </a:buClr>
              <a:buSzPct val="100000"/>
            </a:pPr>
            <a:endParaRPr lang="de-DE" sz="700" dirty="0">
              <a:solidFill>
                <a:schemeClr val="bg1"/>
              </a:solidFill>
            </a:endParaRPr>
          </a:p>
          <a:p>
            <a:pPr>
              <a:buClr>
                <a:schemeClr val="bg1"/>
              </a:buClr>
              <a:buSzPct val="100000"/>
            </a:pPr>
            <a:r>
              <a:rPr lang="de-DE" sz="1200" dirty="0" smtClean="0">
                <a:solidFill>
                  <a:schemeClr val="bg1"/>
                </a:solidFill>
              </a:rPr>
              <a:t>hohe </a:t>
            </a:r>
            <a:r>
              <a:rPr lang="de-DE" sz="1200" dirty="0">
                <a:solidFill>
                  <a:schemeClr val="bg1"/>
                </a:solidFill>
              </a:rPr>
              <a:t>Arbeitsintensität </a:t>
            </a:r>
            <a:r>
              <a:rPr lang="de-DE" sz="1200" dirty="0" smtClean="0">
                <a:solidFill>
                  <a:schemeClr val="bg1"/>
                </a:solidFill>
              </a:rPr>
              <a:t> bei </a:t>
            </a:r>
            <a:r>
              <a:rPr lang="de-DE" sz="1200" dirty="0">
                <a:solidFill>
                  <a:schemeClr val="bg1"/>
                </a:solidFill>
              </a:rPr>
              <a:t>geringem </a:t>
            </a:r>
            <a:r>
              <a:rPr lang="de-DE" sz="1200" dirty="0" smtClean="0">
                <a:solidFill>
                  <a:schemeClr val="bg1"/>
                </a:solidFill>
              </a:rPr>
              <a:t>Handlungsspielraum</a:t>
            </a:r>
          </a:p>
          <a:p>
            <a:pPr marL="171450" indent="-171450">
              <a:buClr>
                <a:schemeClr val="bg1"/>
              </a:buClr>
              <a:buSzPct val="100000"/>
              <a:buFont typeface="Arial" panose="020B0604020202020204" pitchFamily="34" charset="0"/>
              <a:buChar char="•"/>
            </a:pPr>
            <a:endParaRPr lang="de-DE" sz="500" dirty="0" smtClean="0">
              <a:solidFill>
                <a:schemeClr val="bg1"/>
              </a:solidFill>
            </a:endParaRPr>
          </a:p>
          <a:p>
            <a:pPr>
              <a:buClr>
                <a:schemeClr val="bg1"/>
              </a:buClr>
              <a:buSzPct val="100000"/>
            </a:pPr>
            <a:r>
              <a:rPr lang="de-DE" sz="1200" dirty="0" smtClean="0">
                <a:solidFill>
                  <a:schemeClr val="bg1"/>
                </a:solidFill>
              </a:rPr>
              <a:t>geringe </a:t>
            </a:r>
            <a:r>
              <a:rPr lang="de-DE" sz="1200" dirty="0">
                <a:solidFill>
                  <a:schemeClr val="bg1"/>
                </a:solidFill>
              </a:rPr>
              <a:t>soziale </a:t>
            </a:r>
            <a:r>
              <a:rPr lang="de-DE" sz="1200" dirty="0" smtClean="0">
                <a:solidFill>
                  <a:schemeClr val="bg1"/>
                </a:solidFill>
              </a:rPr>
              <a:t>Unterstützung durch Vorgesetzte</a:t>
            </a:r>
          </a:p>
          <a:p>
            <a:pPr marL="171450" indent="-171450">
              <a:buClr>
                <a:schemeClr val="bg1"/>
              </a:buClr>
              <a:buSzPct val="100000"/>
              <a:buFont typeface="Arial" panose="020B0604020202020204" pitchFamily="34" charset="0"/>
              <a:buChar char="•"/>
            </a:pPr>
            <a:endParaRPr lang="de-DE" sz="500" dirty="0" smtClean="0">
              <a:solidFill>
                <a:schemeClr val="bg1"/>
              </a:solidFill>
            </a:endParaRPr>
          </a:p>
          <a:p>
            <a:pPr>
              <a:buClr>
                <a:schemeClr val="bg1"/>
              </a:buClr>
              <a:buSzPct val="100000"/>
            </a:pPr>
            <a:r>
              <a:rPr lang="de-DE" sz="1200" dirty="0" smtClean="0">
                <a:solidFill>
                  <a:schemeClr val="bg1"/>
                </a:solidFill>
              </a:rPr>
              <a:t>geringer Handlungsspielraum</a:t>
            </a:r>
            <a:r>
              <a:rPr lang="de-DE" sz="1200" dirty="0">
                <a:solidFill>
                  <a:schemeClr val="bg1"/>
                </a:solidFill>
              </a:rPr>
              <a:t> </a:t>
            </a:r>
            <a:r>
              <a:rPr lang="de-DE" sz="1200" dirty="0" smtClean="0">
                <a:solidFill>
                  <a:schemeClr val="bg1"/>
                </a:solidFill>
              </a:rPr>
              <a:t>bei </a:t>
            </a:r>
            <a:br>
              <a:rPr lang="de-DE" sz="1200" dirty="0" smtClean="0">
                <a:solidFill>
                  <a:schemeClr val="bg1"/>
                </a:solidFill>
              </a:rPr>
            </a:br>
            <a:r>
              <a:rPr lang="de-DE" sz="1200" dirty="0" smtClean="0">
                <a:solidFill>
                  <a:schemeClr val="bg1"/>
                </a:solidFill>
              </a:rPr>
              <a:t>hoher </a:t>
            </a:r>
            <a:r>
              <a:rPr lang="de-DE" sz="1200" dirty="0">
                <a:solidFill>
                  <a:schemeClr val="bg1"/>
                </a:solidFill>
              </a:rPr>
              <a:t>Arbeitsintensität </a:t>
            </a:r>
            <a:r>
              <a:rPr lang="de-DE" sz="1200" dirty="0" smtClean="0">
                <a:solidFill>
                  <a:schemeClr val="bg1"/>
                </a:solidFill>
              </a:rPr>
              <a:t>und geringer </a:t>
            </a:r>
            <a:r>
              <a:rPr lang="de-DE" sz="1200" dirty="0">
                <a:solidFill>
                  <a:schemeClr val="bg1"/>
                </a:solidFill>
              </a:rPr>
              <a:t>sozialer </a:t>
            </a:r>
            <a:r>
              <a:rPr lang="de-DE" sz="1200" dirty="0" smtClean="0">
                <a:solidFill>
                  <a:schemeClr val="bg1"/>
                </a:solidFill>
              </a:rPr>
              <a:t>Unterstützung</a:t>
            </a:r>
          </a:p>
          <a:p>
            <a:pPr marL="171450" indent="-171450">
              <a:buClr>
                <a:schemeClr val="bg1"/>
              </a:buClr>
              <a:buSzPct val="100000"/>
              <a:buFont typeface="Arial" panose="020B0604020202020204" pitchFamily="34" charset="0"/>
              <a:buChar char="•"/>
            </a:pPr>
            <a:endParaRPr lang="de-DE" sz="700" dirty="0">
              <a:solidFill>
                <a:schemeClr val="bg1"/>
              </a:solidFill>
            </a:endParaRPr>
          </a:p>
          <a:p>
            <a:pPr>
              <a:buClr>
                <a:schemeClr val="bg1"/>
              </a:buClr>
              <a:buSzPct val="100000"/>
            </a:pPr>
            <a:r>
              <a:rPr lang="de-DE" sz="1200" dirty="0" smtClean="0">
                <a:solidFill>
                  <a:schemeClr val="bg1"/>
                </a:solidFill>
              </a:rPr>
              <a:t>Überstunden</a:t>
            </a:r>
          </a:p>
          <a:p>
            <a:pPr marL="171450" indent="-171450">
              <a:buClr>
                <a:schemeClr val="bg1"/>
              </a:buClr>
              <a:buSzPct val="100000"/>
              <a:buFont typeface="Arial" panose="020B0604020202020204" pitchFamily="34" charset="0"/>
              <a:buChar char="•"/>
            </a:pPr>
            <a:endParaRPr lang="de-DE" sz="500" dirty="0">
              <a:solidFill>
                <a:schemeClr val="bg1"/>
              </a:solidFill>
            </a:endParaRPr>
          </a:p>
          <a:p>
            <a:pPr>
              <a:buClr>
                <a:schemeClr val="bg1"/>
              </a:buClr>
              <a:buSzPct val="100000"/>
            </a:pPr>
            <a:r>
              <a:rPr lang="de-DE" sz="1200" dirty="0" smtClean="0">
                <a:solidFill>
                  <a:schemeClr val="bg1"/>
                </a:solidFill>
              </a:rPr>
              <a:t>Ungleichgewicht zwischen Verausgabung und Belohnung/ Wertschätzung</a:t>
            </a:r>
          </a:p>
          <a:p>
            <a:pPr marL="171450" indent="-171450">
              <a:buClr>
                <a:schemeClr val="bg1"/>
              </a:buClr>
              <a:buSzPct val="100000"/>
              <a:buFont typeface="Arial" panose="020B0604020202020204" pitchFamily="34" charset="0"/>
              <a:buChar char="•"/>
            </a:pPr>
            <a:endParaRPr lang="de-DE" sz="500" dirty="0" smtClean="0">
              <a:solidFill>
                <a:schemeClr val="bg1"/>
              </a:solidFill>
            </a:endParaRPr>
          </a:p>
          <a:p>
            <a:pPr>
              <a:buClr>
                <a:schemeClr val="bg1"/>
              </a:buClr>
              <a:buSzPct val="100000"/>
            </a:pPr>
            <a:r>
              <a:rPr lang="de-DE" sz="1200" dirty="0" smtClean="0">
                <a:solidFill>
                  <a:schemeClr val="bg1"/>
                </a:solidFill>
              </a:rPr>
              <a:t>Rollenstress</a:t>
            </a:r>
          </a:p>
          <a:p>
            <a:pPr marL="171450" indent="-171450">
              <a:buClr>
                <a:schemeClr val="bg1"/>
              </a:buClr>
              <a:buSzPct val="100000"/>
              <a:buFont typeface="Arial" panose="020B0604020202020204" pitchFamily="34" charset="0"/>
              <a:buChar char="•"/>
            </a:pPr>
            <a:endParaRPr lang="de-DE" sz="500" dirty="0">
              <a:solidFill>
                <a:schemeClr val="bg1"/>
              </a:solidFill>
            </a:endParaRPr>
          </a:p>
          <a:p>
            <a:pPr>
              <a:buClr>
                <a:schemeClr val="bg1"/>
              </a:buClr>
              <a:buSzPct val="100000"/>
            </a:pPr>
            <a:r>
              <a:rPr lang="de-DE" sz="1200" dirty="0" smtClean="0">
                <a:solidFill>
                  <a:schemeClr val="bg1"/>
                </a:solidFill>
              </a:rPr>
              <a:t>Arbeitsplatzunsicherheit</a:t>
            </a:r>
          </a:p>
          <a:p>
            <a:pPr marL="171450" indent="-171450">
              <a:buClr>
                <a:schemeClr val="bg1"/>
              </a:buClr>
              <a:buSzPct val="100000"/>
              <a:buFont typeface="Arial" panose="020B0604020202020204" pitchFamily="34" charset="0"/>
              <a:buChar char="•"/>
            </a:pPr>
            <a:endParaRPr lang="de-DE" sz="500" dirty="0">
              <a:solidFill>
                <a:schemeClr val="bg1"/>
              </a:solidFill>
            </a:endParaRPr>
          </a:p>
          <a:p>
            <a:pPr>
              <a:buClr>
                <a:schemeClr val="bg1"/>
              </a:buClr>
              <a:buSzPct val="100000"/>
            </a:pPr>
            <a:r>
              <a:rPr lang="de-DE" sz="1200" dirty="0" smtClean="0">
                <a:solidFill>
                  <a:schemeClr val="bg1"/>
                </a:solidFill>
              </a:rPr>
              <a:t>Mobbing </a:t>
            </a:r>
            <a:r>
              <a:rPr lang="de-DE" sz="1200" dirty="0">
                <a:solidFill>
                  <a:schemeClr val="bg1"/>
                </a:solidFill>
              </a:rPr>
              <a:t>/ aggressives </a:t>
            </a:r>
            <a:r>
              <a:rPr lang="de-DE" sz="1200" dirty="0" smtClean="0">
                <a:solidFill>
                  <a:schemeClr val="bg1"/>
                </a:solidFill>
              </a:rPr>
              <a:t> Verhalten </a:t>
            </a:r>
            <a:r>
              <a:rPr lang="de-DE" sz="1200" dirty="0">
                <a:solidFill>
                  <a:schemeClr val="bg1"/>
                </a:solidFill>
              </a:rPr>
              <a:t>am </a:t>
            </a:r>
            <a:r>
              <a:rPr lang="de-DE" sz="1200" dirty="0" smtClean="0">
                <a:solidFill>
                  <a:schemeClr val="bg1"/>
                </a:solidFill>
              </a:rPr>
              <a:t>Arbeitsplatz</a:t>
            </a:r>
          </a:p>
          <a:p>
            <a:pPr marL="171450" indent="-171450">
              <a:buClr>
                <a:schemeClr val="bg1"/>
              </a:buClr>
              <a:buSzPct val="100000"/>
              <a:buFont typeface="Arial" panose="020B0604020202020204" pitchFamily="34" charset="0"/>
              <a:buChar char="•"/>
            </a:pPr>
            <a:endParaRPr lang="de-DE" sz="500" dirty="0">
              <a:solidFill>
                <a:schemeClr val="bg1"/>
              </a:solidFill>
            </a:endParaRPr>
          </a:p>
          <a:p>
            <a:pPr>
              <a:buClr>
                <a:schemeClr val="bg1"/>
              </a:buClr>
              <a:buSzPct val="100000"/>
            </a:pPr>
            <a:r>
              <a:rPr lang="de-DE" sz="1200" dirty="0" smtClean="0">
                <a:solidFill>
                  <a:schemeClr val="bg1"/>
                </a:solidFill>
              </a:rPr>
              <a:t>Schichtarbeit</a:t>
            </a:r>
          </a:p>
          <a:p>
            <a:pPr>
              <a:buClr>
                <a:schemeClr val="bg1"/>
              </a:buClr>
              <a:buSzPct val="100000"/>
            </a:pPr>
            <a:r>
              <a:rPr lang="de-DE" sz="1200" dirty="0" smtClean="0">
                <a:solidFill>
                  <a:schemeClr val="bg1"/>
                </a:solidFill>
              </a:rPr>
              <a:t>…</a:t>
            </a:r>
            <a:endParaRPr lang="de-DE" sz="1200" dirty="0">
              <a:solidFill>
                <a:schemeClr val="bg1"/>
              </a:solidFill>
            </a:endParaRPr>
          </a:p>
        </p:txBody>
      </p:sp>
      <p:sp>
        <p:nvSpPr>
          <p:cNvPr id="25" name="Titel 21"/>
          <p:cNvSpPr txBox="1">
            <a:spLocks/>
          </p:cNvSpPr>
          <p:nvPr/>
        </p:nvSpPr>
        <p:spPr bwMode="auto">
          <a:xfrm>
            <a:off x="-18510" y="818710"/>
            <a:ext cx="8784976" cy="67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ctr" anchorCtr="0" compatLnSpc="1">
            <a:prstTxWarp prst="textNoShape">
              <a:avLst/>
            </a:prstTxWarp>
            <a:noAutofit/>
          </a:bodyPr>
          <a:lstStyle>
            <a:lvl1pPr algn="l" rtl="0" eaLnBrk="0" fontAlgn="base" hangingPunct="0">
              <a:spcBef>
                <a:spcPct val="0"/>
              </a:spcBef>
              <a:spcAft>
                <a:spcPct val="0"/>
              </a:spcAft>
              <a:defRPr sz="4000" kern="1200">
                <a:solidFill>
                  <a:schemeClr val="bg1">
                    <a:lumMod val="50000"/>
                  </a:schemeClr>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de-DE" sz="2800" dirty="0" smtClean="0">
                <a:solidFill>
                  <a:srgbClr val="777777"/>
                </a:solidFill>
                <a:ea typeface="MS PGothic" pitchFamily="34" charset="-128"/>
                <a:cs typeface="MS PGothic" pitchFamily="34" charset="-128"/>
              </a:rPr>
              <a:t>Arbeitsbedingte Risikofaktoren für psychische Störungen und was dagegen getan werden kann.</a:t>
            </a:r>
            <a:endParaRPr lang="de-DE" sz="2800" dirty="0">
              <a:solidFill>
                <a:srgbClr val="777777"/>
              </a:solidFill>
            </a:endParaRPr>
          </a:p>
        </p:txBody>
      </p:sp>
      <p:sp>
        <p:nvSpPr>
          <p:cNvPr id="26" name="Textfeld 25"/>
          <p:cNvSpPr txBox="1">
            <a:spLocks noChangeArrowheads="1"/>
          </p:cNvSpPr>
          <p:nvPr/>
        </p:nvSpPr>
        <p:spPr bwMode="auto">
          <a:xfrm>
            <a:off x="6192181" y="1753671"/>
            <a:ext cx="2653156" cy="4293483"/>
          </a:xfrm>
          <a:prstGeom prst="rect">
            <a:avLst/>
          </a:prstGeom>
          <a:noFill/>
          <a:ln>
            <a:noFill/>
          </a:ln>
          <a:extLst/>
        </p:spPr>
        <p:style>
          <a:lnRef idx="2">
            <a:schemeClr val="accent6"/>
          </a:lnRef>
          <a:fillRef idx="1">
            <a:schemeClr val="lt1"/>
          </a:fillRef>
          <a:effectRef idx="0">
            <a:schemeClr val="accent6"/>
          </a:effectRef>
          <a:fontRef idx="minor">
            <a:schemeClr val="dk1"/>
          </a:fontRef>
        </p:style>
        <p:txBody>
          <a:bodyPr wrap="square">
            <a:spAutoFit/>
          </a:bodyPr>
          <a:lstStyle/>
          <a:p>
            <a:pPr algn="r">
              <a:buClr>
                <a:srgbClr val="000000"/>
              </a:buClr>
              <a:buSzPct val="100000"/>
            </a:pPr>
            <a:r>
              <a:rPr lang="de-DE" sz="1200" dirty="0">
                <a:solidFill>
                  <a:srgbClr val="777777"/>
                </a:solidFill>
              </a:rPr>
              <a:t>Anforderungen</a:t>
            </a:r>
          </a:p>
          <a:p>
            <a:pPr algn="r">
              <a:buClr>
                <a:srgbClr val="000000"/>
              </a:buClr>
              <a:buSzPct val="100000"/>
              <a:buFont typeface="Times New Roman" pitchFamily="18" charset="0"/>
              <a:buNone/>
            </a:pPr>
            <a:r>
              <a:rPr lang="de-DE" sz="1200" dirty="0">
                <a:solidFill>
                  <a:srgbClr val="777777"/>
                </a:solidFill>
              </a:rPr>
              <a:t>und Stress optimieren</a:t>
            </a:r>
          </a:p>
          <a:p>
            <a:pPr algn="r">
              <a:buClr>
                <a:srgbClr val="000000"/>
              </a:buClr>
              <a:buSzPct val="100000"/>
              <a:buFont typeface="Times New Roman" pitchFamily="18" charset="0"/>
              <a:buNone/>
            </a:pPr>
            <a:endParaRPr lang="en-US" sz="700" dirty="0" smtClean="0">
              <a:solidFill>
                <a:srgbClr val="777777"/>
              </a:solidFill>
            </a:endParaRPr>
          </a:p>
          <a:p>
            <a:pPr algn="r">
              <a:buClr>
                <a:srgbClr val="000000"/>
              </a:buClr>
              <a:buSzPct val="100000"/>
              <a:buFont typeface="Times New Roman" pitchFamily="18" charset="0"/>
              <a:buNone/>
            </a:pPr>
            <a:r>
              <a:rPr lang="de-DE" sz="1200" dirty="0">
                <a:solidFill>
                  <a:srgbClr val="777777"/>
                </a:solidFill>
              </a:rPr>
              <a:t>Berücksichtigung von Gesundheits-</a:t>
            </a:r>
          </a:p>
          <a:p>
            <a:pPr algn="r">
              <a:buClr>
                <a:srgbClr val="000000"/>
              </a:buClr>
              <a:buSzPct val="100000"/>
              <a:buFont typeface="Times New Roman" pitchFamily="18" charset="0"/>
              <a:buNone/>
            </a:pPr>
            <a:r>
              <a:rPr lang="de-DE" sz="1200" dirty="0" err="1">
                <a:solidFill>
                  <a:srgbClr val="777777"/>
                </a:solidFill>
              </a:rPr>
              <a:t>förderung</a:t>
            </a:r>
            <a:r>
              <a:rPr lang="de-DE" sz="1200" dirty="0">
                <a:solidFill>
                  <a:srgbClr val="777777"/>
                </a:solidFill>
              </a:rPr>
              <a:t> in der Personalpolitik</a:t>
            </a:r>
          </a:p>
          <a:p>
            <a:pPr algn="r">
              <a:buClr>
                <a:srgbClr val="000000"/>
              </a:buClr>
              <a:buSzPct val="100000"/>
              <a:buFont typeface="Times New Roman" pitchFamily="18" charset="0"/>
              <a:buNone/>
            </a:pPr>
            <a:endParaRPr lang="en-US" sz="700" dirty="0" smtClean="0">
              <a:solidFill>
                <a:srgbClr val="777777"/>
              </a:solidFill>
            </a:endParaRPr>
          </a:p>
          <a:p>
            <a:pPr algn="r">
              <a:buClr>
                <a:srgbClr val="000000"/>
              </a:buClr>
              <a:buSzPct val="100000"/>
              <a:buFont typeface="Times New Roman" pitchFamily="18" charset="0"/>
              <a:buNone/>
            </a:pPr>
            <a:r>
              <a:rPr lang="de-DE" sz="1200" dirty="0">
                <a:solidFill>
                  <a:srgbClr val="777777"/>
                </a:solidFill>
              </a:rPr>
              <a:t>Vermittlung von</a:t>
            </a:r>
          </a:p>
          <a:p>
            <a:pPr algn="r">
              <a:buClr>
                <a:srgbClr val="000000"/>
              </a:buClr>
              <a:buSzPct val="100000"/>
              <a:buFont typeface="Times New Roman" pitchFamily="18" charset="0"/>
              <a:buNone/>
            </a:pPr>
            <a:r>
              <a:rPr lang="de-DE" sz="1200" dirty="0">
                <a:solidFill>
                  <a:srgbClr val="777777"/>
                </a:solidFill>
              </a:rPr>
              <a:t>Gesundheitskompetenzen</a:t>
            </a:r>
          </a:p>
          <a:p>
            <a:pPr algn="r">
              <a:buClr>
                <a:srgbClr val="000000"/>
              </a:buClr>
              <a:buSzPct val="100000"/>
              <a:buFont typeface="Times New Roman" pitchFamily="18" charset="0"/>
              <a:buNone/>
            </a:pPr>
            <a:endParaRPr lang="en-US" sz="700" dirty="0" smtClean="0">
              <a:solidFill>
                <a:srgbClr val="777777"/>
              </a:solidFill>
            </a:endParaRPr>
          </a:p>
          <a:p>
            <a:pPr algn="r">
              <a:buClr>
                <a:srgbClr val="000000"/>
              </a:buClr>
              <a:buSzPct val="100000"/>
              <a:buFont typeface="Times New Roman" pitchFamily="18" charset="0"/>
              <a:buNone/>
            </a:pPr>
            <a:r>
              <a:rPr lang="de-DE" sz="1200" dirty="0">
                <a:solidFill>
                  <a:srgbClr val="777777"/>
                </a:solidFill>
              </a:rPr>
              <a:t>faire und transparente</a:t>
            </a:r>
          </a:p>
          <a:p>
            <a:pPr algn="r">
              <a:buClr>
                <a:srgbClr val="000000"/>
              </a:buClr>
              <a:buSzPct val="100000"/>
              <a:buFont typeface="Times New Roman" pitchFamily="18" charset="0"/>
              <a:buNone/>
            </a:pPr>
            <a:r>
              <a:rPr lang="de-DE" sz="1200" dirty="0" smtClean="0">
                <a:solidFill>
                  <a:srgbClr val="777777"/>
                </a:solidFill>
              </a:rPr>
              <a:t>Gehaltspolitik</a:t>
            </a:r>
          </a:p>
          <a:p>
            <a:pPr algn="r">
              <a:buClr>
                <a:srgbClr val="000000"/>
              </a:buClr>
              <a:buSzPct val="100000"/>
              <a:buFont typeface="Times New Roman" pitchFamily="18" charset="0"/>
              <a:buNone/>
            </a:pPr>
            <a:endParaRPr lang="de-DE" sz="1200" dirty="0">
              <a:solidFill>
                <a:srgbClr val="777777"/>
              </a:solidFill>
            </a:endParaRPr>
          </a:p>
          <a:p>
            <a:pPr algn="r">
              <a:buClr>
                <a:srgbClr val="000000"/>
              </a:buClr>
              <a:buSzPct val="100000"/>
              <a:buFont typeface="Times New Roman" pitchFamily="18" charset="0"/>
              <a:buNone/>
            </a:pPr>
            <a:r>
              <a:rPr lang="de-DE" sz="1200" dirty="0">
                <a:solidFill>
                  <a:srgbClr val="777777"/>
                </a:solidFill>
              </a:rPr>
              <a:t>Beteiligungsmöglichkeiten</a:t>
            </a:r>
          </a:p>
          <a:p>
            <a:pPr algn="r">
              <a:buClr>
                <a:srgbClr val="000000"/>
              </a:buClr>
              <a:buSzPct val="100000"/>
              <a:buFont typeface="Times New Roman" pitchFamily="18" charset="0"/>
              <a:buNone/>
            </a:pPr>
            <a:r>
              <a:rPr lang="de-DE" sz="1200" dirty="0">
                <a:solidFill>
                  <a:srgbClr val="777777"/>
                </a:solidFill>
              </a:rPr>
              <a:t>für Beschäftigte </a:t>
            </a:r>
            <a:r>
              <a:rPr lang="de-DE" sz="1200" dirty="0" smtClean="0">
                <a:solidFill>
                  <a:srgbClr val="777777"/>
                </a:solidFill>
              </a:rPr>
              <a:t>schaffen</a:t>
            </a:r>
          </a:p>
          <a:p>
            <a:pPr algn="r">
              <a:buClr>
                <a:srgbClr val="000000"/>
              </a:buClr>
              <a:buSzPct val="100000"/>
              <a:buFont typeface="Times New Roman" pitchFamily="18" charset="0"/>
              <a:buNone/>
            </a:pPr>
            <a:endParaRPr lang="de-DE" sz="1200" dirty="0" smtClean="0">
              <a:solidFill>
                <a:srgbClr val="777777"/>
              </a:solidFill>
            </a:endParaRPr>
          </a:p>
          <a:p>
            <a:pPr algn="r">
              <a:buClr>
                <a:srgbClr val="000000"/>
              </a:buClr>
              <a:buSzPct val="100000"/>
              <a:buFont typeface="Times New Roman" pitchFamily="18" charset="0"/>
              <a:buNone/>
            </a:pPr>
            <a:r>
              <a:rPr lang="de-DE" sz="1200" dirty="0" smtClean="0">
                <a:solidFill>
                  <a:srgbClr val="777777"/>
                </a:solidFill>
              </a:rPr>
              <a:t>Qualifizierung </a:t>
            </a:r>
            <a:r>
              <a:rPr lang="de-DE" sz="1200" dirty="0">
                <a:solidFill>
                  <a:srgbClr val="777777"/>
                </a:solidFill>
              </a:rPr>
              <a:t>von</a:t>
            </a:r>
          </a:p>
          <a:p>
            <a:pPr algn="r">
              <a:buClr>
                <a:srgbClr val="000000"/>
              </a:buClr>
              <a:buSzPct val="100000"/>
              <a:buFont typeface="Times New Roman" pitchFamily="18" charset="0"/>
              <a:buNone/>
            </a:pPr>
            <a:r>
              <a:rPr lang="de-DE" sz="1200" dirty="0">
                <a:solidFill>
                  <a:srgbClr val="777777"/>
                </a:solidFill>
              </a:rPr>
              <a:t>Führungskräften zur</a:t>
            </a:r>
          </a:p>
          <a:p>
            <a:pPr algn="r">
              <a:buClr>
                <a:srgbClr val="000000"/>
              </a:buClr>
              <a:buSzPct val="100000"/>
              <a:buFont typeface="Times New Roman" pitchFamily="18" charset="0"/>
              <a:buNone/>
            </a:pPr>
            <a:r>
              <a:rPr lang="de-DE" sz="1200" dirty="0">
                <a:solidFill>
                  <a:srgbClr val="777777"/>
                </a:solidFill>
              </a:rPr>
              <a:t>mitarbeiterorientierten </a:t>
            </a:r>
            <a:r>
              <a:rPr lang="de-DE" sz="1200" dirty="0" smtClean="0">
                <a:solidFill>
                  <a:srgbClr val="777777"/>
                </a:solidFill>
              </a:rPr>
              <a:t>Führung</a:t>
            </a:r>
          </a:p>
          <a:p>
            <a:pPr algn="r">
              <a:buClr>
                <a:srgbClr val="000000"/>
              </a:buClr>
              <a:buSzPct val="100000"/>
              <a:buFont typeface="Times New Roman" pitchFamily="18" charset="0"/>
              <a:buNone/>
            </a:pPr>
            <a:endParaRPr lang="de-DE" sz="1200" dirty="0">
              <a:solidFill>
                <a:srgbClr val="777777"/>
              </a:solidFill>
            </a:endParaRPr>
          </a:p>
          <a:p>
            <a:pPr algn="r">
              <a:buClr>
                <a:srgbClr val="000000"/>
              </a:buClr>
              <a:buSzPct val="100000"/>
              <a:buFont typeface="Times New Roman" pitchFamily="18" charset="0"/>
              <a:buNone/>
            </a:pPr>
            <a:r>
              <a:rPr lang="de-DE" sz="1200" dirty="0" smtClean="0">
                <a:solidFill>
                  <a:srgbClr val="777777"/>
                </a:solidFill>
              </a:rPr>
              <a:t>Betriebsvereinbarungen </a:t>
            </a:r>
            <a:r>
              <a:rPr lang="de-DE" sz="1200" dirty="0">
                <a:solidFill>
                  <a:srgbClr val="777777"/>
                </a:solidFill>
              </a:rPr>
              <a:t>zur </a:t>
            </a:r>
            <a:endParaRPr lang="de-DE" sz="1200" dirty="0" smtClean="0">
              <a:solidFill>
                <a:srgbClr val="777777"/>
              </a:solidFill>
            </a:endParaRPr>
          </a:p>
          <a:p>
            <a:pPr algn="r">
              <a:buClr>
                <a:srgbClr val="000000"/>
              </a:buClr>
              <a:buSzPct val="100000"/>
            </a:pPr>
            <a:r>
              <a:rPr lang="de-DE" sz="1200" dirty="0" smtClean="0">
                <a:solidFill>
                  <a:srgbClr val="777777"/>
                </a:solidFill>
              </a:rPr>
              <a:t>Förderung </a:t>
            </a:r>
            <a:r>
              <a:rPr lang="de-DE" sz="1200" dirty="0">
                <a:solidFill>
                  <a:srgbClr val="777777"/>
                </a:solidFill>
              </a:rPr>
              <a:t>der psychischen </a:t>
            </a:r>
            <a:r>
              <a:rPr lang="de-DE" sz="1200" dirty="0" smtClean="0">
                <a:solidFill>
                  <a:srgbClr val="777777"/>
                </a:solidFill>
              </a:rPr>
              <a:t>Gesundheit </a:t>
            </a:r>
            <a:endParaRPr lang="de-DE" sz="1200" dirty="0">
              <a:solidFill>
                <a:srgbClr val="777777"/>
              </a:solidFill>
            </a:endParaRPr>
          </a:p>
          <a:p>
            <a:pPr algn="r">
              <a:buClr>
                <a:srgbClr val="000000"/>
              </a:buClr>
              <a:buSzPct val="100000"/>
            </a:pPr>
            <a:r>
              <a:rPr lang="de-DE" sz="1200" dirty="0">
                <a:solidFill>
                  <a:srgbClr val="777777"/>
                </a:solidFill>
              </a:rPr>
              <a:t>und zum Umgang mit psychisch </a:t>
            </a:r>
          </a:p>
          <a:p>
            <a:pPr algn="r">
              <a:buClr>
                <a:srgbClr val="000000"/>
              </a:buClr>
              <a:buSzPct val="100000"/>
            </a:pPr>
            <a:r>
              <a:rPr lang="de-DE" sz="1200" dirty="0">
                <a:solidFill>
                  <a:srgbClr val="777777"/>
                </a:solidFill>
              </a:rPr>
              <a:t>kranken Beschäftigten </a:t>
            </a:r>
            <a:r>
              <a:rPr lang="de-DE" sz="1200" dirty="0" smtClean="0">
                <a:solidFill>
                  <a:srgbClr val="777777"/>
                </a:solidFill>
              </a:rPr>
              <a:t>entwickeln</a:t>
            </a:r>
          </a:p>
          <a:p>
            <a:pPr algn="r">
              <a:buClr>
                <a:srgbClr val="000000"/>
              </a:buClr>
              <a:buSzPct val="100000"/>
            </a:pPr>
            <a:r>
              <a:rPr lang="de-DE" sz="1200" dirty="0">
                <a:solidFill>
                  <a:srgbClr val="777777"/>
                </a:solidFill>
              </a:rPr>
              <a:t>…</a:t>
            </a:r>
          </a:p>
        </p:txBody>
      </p:sp>
      <p:sp>
        <p:nvSpPr>
          <p:cNvPr id="29" name="Untertitel 2"/>
          <p:cNvSpPr txBox="1">
            <a:spLocks/>
          </p:cNvSpPr>
          <p:nvPr/>
        </p:nvSpPr>
        <p:spPr>
          <a:xfrm>
            <a:off x="185576" y="6354728"/>
            <a:ext cx="8362177" cy="18304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Rau, R., &amp; Henkel, D. (2013</a:t>
            </a:r>
            <a:r>
              <a:rPr lang="de-DE" sz="900" dirty="0" smtClean="0">
                <a:solidFill>
                  <a:srgbClr val="918F90"/>
                </a:solidFill>
              </a:rPr>
              <a:t>); </a:t>
            </a:r>
            <a:r>
              <a:rPr lang="de-DE" sz="900" dirty="0">
                <a:solidFill>
                  <a:srgbClr val="918F90"/>
                </a:solidFill>
              </a:rPr>
              <a:t>Initiative Gesundheit und Arbeit (</a:t>
            </a:r>
            <a:r>
              <a:rPr lang="de-DE" sz="900" dirty="0" err="1">
                <a:solidFill>
                  <a:srgbClr val="918F90"/>
                </a:solidFill>
              </a:rPr>
              <a:t>iga</a:t>
            </a:r>
            <a:r>
              <a:rPr lang="de-DE" sz="900" dirty="0">
                <a:solidFill>
                  <a:srgbClr val="918F90"/>
                </a:solidFill>
              </a:rPr>
              <a:t>) (</a:t>
            </a:r>
            <a:r>
              <a:rPr lang="de-DE" sz="900" dirty="0" smtClean="0">
                <a:solidFill>
                  <a:srgbClr val="918F90"/>
                </a:solidFill>
              </a:rPr>
              <a:t>2015) (</a:t>
            </a:r>
            <a:r>
              <a:rPr lang="de-DE" sz="900" dirty="0">
                <a:solidFill>
                  <a:srgbClr val="918F90"/>
                </a:solidFill>
              </a:rPr>
              <a:t>eigene Darstellung)</a:t>
            </a:r>
          </a:p>
        </p:txBody>
      </p:sp>
      <p:sp>
        <p:nvSpPr>
          <p:cNvPr id="6" name="Rechteck 5"/>
          <p:cNvSpPr/>
          <p:nvPr/>
        </p:nvSpPr>
        <p:spPr>
          <a:xfrm>
            <a:off x="3581890" y="4640594"/>
            <a:ext cx="2116788" cy="900100"/>
          </a:xfrm>
          <a:prstGeom prst="rect">
            <a:avLst/>
          </a:prstGeom>
          <a:solidFill>
            <a:srgbClr val="FFD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2418508" y="4747766"/>
            <a:ext cx="4572000" cy="587574"/>
          </a:xfrm>
          <a:prstGeom prst="rect">
            <a:avLst/>
          </a:prstGeom>
        </p:spPr>
        <p:txBody>
          <a:bodyPr>
            <a:spAutoFit/>
          </a:bodyPr>
          <a:lstStyle/>
          <a:p>
            <a:pPr algn="ctr">
              <a:spcBef>
                <a:spcPts val="0"/>
              </a:spcBef>
              <a:buClr>
                <a:srgbClr val="000000"/>
              </a:buClr>
              <a:buSzPct val="100000"/>
              <a:buFont typeface="Times New Roman" pitchFamily="16" charset="0"/>
              <a:buNone/>
              <a:defRPr/>
            </a:pPr>
            <a:r>
              <a:rPr lang="de-DE" dirty="0">
                <a:solidFill>
                  <a:srgbClr val="777777"/>
                </a:solidFill>
                <a:latin typeface="+mj-lt"/>
              </a:rPr>
              <a:t>Psychische </a:t>
            </a:r>
          </a:p>
          <a:p>
            <a:pPr algn="ctr">
              <a:spcBef>
                <a:spcPts val="0"/>
              </a:spcBef>
              <a:buClr>
                <a:srgbClr val="000000"/>
              </a:buClr>
              <a:buSzPct val="100000"/>
              <a:buFont typeface="Times New Roman" pitchFamily="16" charset="0"/>
              <a:buNone/>
              <a:defRPr/>
            </a:pPr>
            <a:r>
              <a:rPr lang="de-DE" dirty="0">
                <a:solidFill>
                  <a:srgbClr val="777777"/>
                </a:solidFill>
                <a:latin typeface="+mj-lt"/>
              </a:rPr>
              <a:t>Gesundheit</a:t>
            </a:r>
          </a:p>
        </p:txBody>
      </p:sp>
      <p:grpSp>
        <p:nvGrpSpPr>
          <p:cNvPr id="11" name="Gruppieren 10"/>
          <p:cNvGrpSpPr/>
          <p:nvPr/>
        </p:nvGrpSpPr>
        <p:grpSpPr>
          <a:xfrm>
            <a:off x="3720946" y="1984787"/>
            <a:ext cx="2201204" cy="1258814"/>
            <a:chOff x="3718874" y="1746116"/>
            <a:chExt cx="2201204" cy="1384695"/>
          </a:xfrm>
        </p:grpSpPr>
        <p:sp>
          <p:nvSpPr>
            <p:cNvPr id="35" name="Rechteck 34"/>
            <p:cNvSpPr/>
            <p:nvPr/>
          </p:nvSpPr>
          <p:spPr>
            <a:xfrm>
              <a:off x="3757869" y="1746116"/>
              <a:ext cx="2116788" cy="1142824"/>
            </a:xfrm>
            <a:prstGeom prst="rect">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p:cNvSpPr/>
            <p:nvPr/>
          </p:nvSpPr>
          <p:spPr bwMode="auto">
            <a:xfrm>
              <a:off x="3718874" y="1817822"/>
              <a:ext cx="2201204" cy="1312989"/>
            </a:xfrm>
            <a:prstGeom prst="rect">
              <a:avLst/>
            </a:prstGeom>
            <a:noFill/>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a:lstStyle/>
            <a:p>
              <a:pPr algn="ctr">
                <a:buClr>
                  <a:srgbClr val="000000"/>
                </a:buClr>
                <a:buSzPct val="100000"/>
                <a:buFont typeface="Times New Roman" pitchFamily="16" charset="0"/>
                <a:buNone/>
                <a:defRPr/>
              </a:pPr>
              <a:r>
                <a:rPr lang="de-DE" dirty="0" smtClean="0">
                  <a:solidFill>
                    <a:schemeClr val="bg1"/>
                  </a:solidFill>
                  <a:latin typeface="+mj-lt"/>
                </a:rPr>
                <a:t>Stresssymptome</a:t>
              </a:r>
            </a:p>
            <a:p>
              <a:pPr algn="ctr">
                <a:buClr>
                  <a:srgbClr val="000000"/>
                </a:buClr>
                <a:buSzPct val="100000"/>
                <a:buFont typeface="Times New Roman" pitchFamily="16" charset="0"/>
                <a:buNone/>
                <a:defRPr/>
              </a:pPr>
              <a:r>
                <a:rPr lang="de-DE" sz="1100" dirty="0" smtClean="0">
                  <a:solidFill>
                    <a:schemeClr val="bg1"/>
                  </a:solidFill>
                  <a:latin typeface="+mj-lt"/>
                </a:rPr>
                <a:t>generelles psychisches Unwohlsein,</a:t>
              </a:r>
            </a:p>
            <a:p>
              <a:pPr algn="ctr">
                <a:buClr>
                  <a:srgbClr val="000000"/>
                </a:buClr>
                <a:buSzPct val="100000"/>
                <a:buFont typeface="Times New Roman" pitchFamily="16" charset="0"/>
                <a:buNone/>
                <a:defRPr/>
              </a:pPr>
              <a:r>
                <a:rPr lang="de-DE" sz="1100" dirty="0" smtClean="0">
                  <a:solidFill>
                    <a:schemeClr val="bg1"/>
                  </a:solidFill>
                  <a:latin typeface="+mj-lt"/>
                </a:rPr>
                <a:t>Angststörung,</a:t>
              </a:r>
              <a:r>
                <a:rPr lang="de-DE" sz="1100" dirty="0">
                  <a:solidFill>
                    <a:schemeClr val="bg1"/>
                  </a:solidFill>
                  <a:latin typeface="+mj-lt"/>
                </a:rPr>
                <a:t> </a:t>
              </a:r>
              <a:r>
                <a:rPr lang="de-DE" sz="1100" dirty="0" smtClean="0">
                  <a:solidFill>
                    <a:schemeClr val="bg1"/>
                  </a:solidFill>
                  <a:latin typeface="+mj-lt"/>
                </a:rPr>
                <a:t>Burnout, Depression,</a:t>
              </a:r>
            </a:p>
            <a:p>
              <a:pPr algn="ctr">
                <a:buClr>
                  <a:srgbClr val="000000"/>
                </a:buClr>
                <a:buSzPct val="100000"/>
                <a:buFont typeface="Times New Roman" pitchFamily="16" charset="0"/>
                <a:buNone/>
                <a:defRPr/>
              </a:pPr>
              <a:r>
                <a:rPr lang="de-DE" sz="1100" dirty="0" smtClean="0">
                  <a:solidFill>
                    <a:schemeClr val="bg1"/>
                  </a:solidFill>
                  <a:latin typeface="+mj-lt"/>
                </a:rPr>
                <a:t>Sucht/Substanzmissbrauch</a:t>
              </a:r>
              <a:endParaRPr lang="de-DE" sz="1100" dirty="0">
                <a:solidFill>
                  <a:schemeClr val="bg1"/>
                </a:solidFill>
                <a:latin typeface="+mj-lt"/>
              </a:endParaRPr>
            </a:p>
          </p:txBody>
        </p:sp>
      </p:grpSp>
      <p:sp>
        <p:nvSpPr>
          <p:cNvPr id="2" name="Ellipse 1"/>
          <p:cNvSpPr/>
          <p:nvPr/>
        </p:nvSpPr>
        <p:spPr>
          <a:xfrm>
            <a:off x="4566621" y="4200892"/>
            <a:ext cx="320414" cy="320414"/>
          </a:xfrm>
          <a:prstGeom prst="ellipse">
            <a:avLst/>
          </a:prstGeom>
          <a:solidFill>
            <a:srgbClr val="FFDD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r>
              <a:rPr lang="de-DE" dirty="0" smtClean="0">
                <a:solidFill>
                  <a:srgbClr val="777777"/>
                </a:solidFill>
              </a:rPr>
              <a:t>+</a:t>
            </a:r>
            <a:r>
              <a:rPr lang="de-DE" dirty="0" smtClean="0"/>
              <a:t>*</a:t>
            </a:r>
            <a:endParaRPr lang="de-DE" dirty="0"/>
          </a:p>
        </p:txBody>
      </p:sp>
      <p:sp>
        <p:nvSpPr>
          <p:cNvPr id="16" name="Ellipse 15"/>
          <p:cNvSpPr/>
          <p:nvPr/>
        </p:nvSpPr>
        <p:spPr>
          <a:xfrm>
            <a:off x="4572000" y="3115393"/>
            <a:ext cx="320414" cy="320414"/>
          </a:xfrm>
          <a:prstGeom prst="ellipse">
            <a:avLst/>
          </a:prstGeom>
          <a:solidFill>
            <a:srgbClr val="777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t>
            </a:r>
            <a:endParaRPr lang="de-DE" dirty="0"/>
          </a:p>
        </p:txBody>
      </p:sp>
    </p:spTree>
    <p:extLst>
      <p:ext uri="{BB962C8B-B14F-4D97-AF65-F5344CB8AC3E}">
        <p14:creationId xmlns:p14="http://schemas.microsoft.com/office/powerpoint/2010/main" val="125925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txBox="1">
            <a:spLocks/>
          </p:cNvSpPr>
          <p:nvPr/>
        </p:nvSpPr>
        <p:spPr>
          <a:xfrm>
            <a:off x="642789" y="1574371"/>
            <a:ext cx="7756163" cy="724839"/>
          </a:xfrm>
          <a:prstGeom prst="rect">
            <a:avLst/>
          </a:prstGeom>
        </p:spPr>
        <p:txBody>
          <a:bodyPr lIns="360000">
            <a:noAutofit/>
          </a:bodyPr>
          <a:lstStyle>
            <a:lvl1pPr marL="0" indent="0" algn="l" rtl="0" eaLnBrk="0" fontAlgn="base" hangingPunct="0">
              <a:spcBef>
                <a:spcPct val="20000"/>
              </a:spcBef>
              <a:spcAft>
                <a:spcPct val="0"/>
              </a:spcAft>
              <a:buClr>
                <a:srgbClr val="FDD205"/>
              </a:buClr>
              <a:buFontTx/>
              <a:buNone/>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000" kern="1200">
                <a:solidFill>
                  <a:schemeClr val="bg1">
                    <a:lumMod val="50000"/>
                  </a:schemeClr>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1800" kern="1200">
                <a:solidFill>
                  <a:schemeClr val="bg1">
                    <a:lumMod val="50000"/>
                  </a:schemeClr>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Herausforderungen für Betriebe (Beispiele)</a:t>
            </a:r>
          </a:p>
        </p:txBody>
      </p:sp>
      <p:sp>
        <p:nvSpPr>
          <p:cNvPr id="9" name="Untertitel 2"/>
          <p:cNvSpPr txBox="1">
            <a:spLocks/>
          </p:cNvSpPr>
          <p:nvPr/>
        </p:nvSpPr>
        <p:spPr>
          <a:xfrm>
            <a:off x="191105" y="6356599"/>
            <a:ext cx="2220655" cy="230299"/>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solidFill>
                  <a:srgbClr val="918F90"/>
                </a:solidFill>
              </a:rPr>
              <a:t>Quelle: Stressreport Deutschland 2012</a:t>
            </a:r>
          </a:p>
        </p:txBody>
      </p:sp>
      <p:sp>
        <p:nvSpPr>
          <p:cNvPr id="2" name="Titel 1"/>
          <p:cNvSpPr>
            <a:spLocks noGrp="1"/>
          </p:cNvSpPr>
          <p:nvPr>
            <p:ph type="ctrTitle"/>
          </p:nvPr>
        </p:nvSpPr>
        <p:spPr>
          <a:xfrm>
            <a:off x="179512" y="683695"/>
            <a:ext cx="8784976" cy="1008112"/>
          </a:xfrm>
        </p:spPr>
        <p:txBody>
          <a:bodyPr/>
          <a:lstStyle/>
          <a:p>
            <a:r>
              <a:rPr lang="de-DE" sz="3500" dirty="0"/>
              <a:t>Herausforderungen für Betriebe (Beispiele</a:t>
            </a:r>
            <a:r>
              <a:rPr lang="de-DE" sz="3500" dirty="0" smtClean="0"/>
              <a:t>)</a:t>
            </a:r>
            <a:endParaRPr lang="de-DE" sz="3500" dirty="0"/>
          </a:p>
        </p:txBody>
      </p:sp>
      <p:sp>
        <p:nvSpPr>
          <p:cNvPr id="26" name="Ellipse 25"/>
          <p:cNvSpPr/>
          <p:nvPr/>
        </p:nvSpPr>
        <p:spPr>
          <a:xfrm>
            <a:off x="2212839" y="2958908"/>
            <a:ext cx="1874866" cy="1784518"/>
          </a:xfrm>
          <a:prstGeom prst="ellipse">
            <a:avLst/>
          </a:prstGeom>
          <a:solidFill>
            <a:schemeClr val="bg1">
              <a:lumMod val="75000"/>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400" b="1" dirty="0">
                <a:solidFill>
                  <a:srgbClr val="5F5F5F"/>
                </a:solidFill>
              </a:rPr>
              <a:t>ständige </a:t>
            </a:r>
            <a:r>
              <a:rPr lang="de-DE" sz="1400" b="1" dirty="0" smtClean="0">
                <a:solidFill>
                  <a:srgbClr val="5F5F5F"/>
                </a:solidFill>
              </a:rPr>
              <a:t>Erreichbarkeit</a:t>
            </a:r>
            <a:endParaRPr lang="de-DE" sz="1400" b="1" dirty="0">
              <a:solidFill>
                <a:srgbClr val="5F5F5F"/>
              </a:solidFill>
            </a:endParaRPr>
          </a:p>
        </p:txBody>
      </p:sp>
      <p:sp>
        <p:nvSpPr>
          <p:cNvPr id="30" name="Ellipse 29"/>
          <p:cNvSpPr/>
          <p:nvPr/>
        </p:nvSpPr>
        <p:spPr>
          <a:xfrm>
            <a:off x="4752897" y="2891728"/>
            <a:ext cx="1960935" cy="1918880"/>
          </a:xfrm>
          <a:prstGeom prst="ellipse">
            <a:avLst/>
          </a:prstGeom>
          <a:solidFill>
            <a:schemeClr val="bg1">
              <a:lumMod val="75000"/>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400" b="1" dirty="0" smtClean="0">
                <a:solidFill>
                  <a:srgbClr val="5F5F5F"/>
                </a:solidFill>
              </a:rPr>
              <a:t>neue Arbeitsformen</a:t>
            </a:r>
          </a:p>
        </p:txBody>
      </p:sp>
      <p:sp>
        <p:nvSpPr>
          <p:cNvPr id="36" name="Ellipse 35"/>
          <p:cNvSpPr/>
          <p:nvPr/>
        </p:nvSpPr>
        <p:spPr>
          <a:xfrm>
            <a:off x="5607115" y="1538790"/>
            <a:ext cx="2217009" cy="2100326"/>
          </a:xfrm>
          <a:prstGeom prst="ellipse">
            <a:avLst/>
          </a:prstGeom>
          <a:solidFill>
            <a:srgbClr val="FFCC00">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5F5F5F"/>
                </a:solidFill>
              </a:rPr>
              <a:t>Wandel von Industrie- zur </a:t>
            </a:r>
            <a:r>
              <a:rPr lang="de-DE" sz="1400" b="1" dirty="0" smtClean="0">
                <a:solidFill>
                  <a:srgbClr val="5F5F5F"/>
                </a:solidFill>
              </a:rPr>
              <a:t>Dienstleistungs-gesellschaft</a:t>
            </a:r>
            <a:endParaRPr lang="de-DE" sz="1400" b="1" dirty="0">
              <a:solidFill>
                <a:srgbClr val="5F5F5F"/>
              </a:solidFill>
            </a:endParaRPr>
          </a:p>
        </p:txBody>
      </p:sp>
      <p:sp>
        <p:nvSpPr>
          <p:cNvPr id="38" name="Ellipse 37"/>
          <p:cNvSpPr/>
          <p:nvPr/>
        </p:nvSpPr>
        <p:spPr>
          <a:xfrm>
            <a:off x="3515014" y="4054155"/>
            <a:ext cx="2011713" cy="1895125"/>
          </a:xfrm>
          <a:prstGeom prst="ellipse">
            <a:avLst/>
          </a:prstGeom>
          <a:solidFill>
            <a:srgbClr val="FFCC00">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srgbClr val="5F5F5F"/>
                </a:solidFill>
              </a:rPr>
              <a:t>Globalisierung</a:t>
            </a:r>
            <a:endParaRPr lang="de-DE" sz="1400" b="1" dirty="0">
              <a:solidFill>
                <a:srgbClr val="5F5F5F"/>
              </a:solidFill>
            </a:endParaRPr>
          </a:p>
        </p:txBody>
      </p:sp>
      <p:sp>
        <p:nvSpPr>
          <p:cNvPr id="40" name="Ellipse 39"/>
          <p:cNvSpPr/>
          <p:nvPr/>
        </p:nvSpPr>
        <p:spPr>
          <a:xfrm>
            <a:off x="3381882" y="1718810"/>
            <a:ext cx="2019922" cy="1928026"/>
          </a:xfrm>
          <a:prstGeom prst="ellipse">
            <a:avLst/>
          </a:prstGeom>
          <a:solidFill>
            <a:srgbClr val="77777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Digitalisierung</a:t>
            </a:r>
          </a:p>
        </p:txBody>
      </p:sp>
      <p:sp>
        <p:nvSpPr>
          <p:cNvPr id="41" name="Ellipse 40"/>
          <p:cNvSpPr/>
          <p:nvPr/>
        </p:nvSpPr>
        <p:spPr>
          <a:xfrm>
            <a:off x="1398256" y="1763815"/>
            <a:ext cx="1504775" cy="1497858"/>
          </a:xfrm>
          <a:prstGeom prst="ellipse">
            <a:avLst/>
          </a:prstGeom>
          <a:solidFill>
            <a:srgbClr val="FFCC00">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srgbClr val="5F5F5F"/>
                </a:solidFill>
              </a:rPr>
              <a:t>Mobilität</a:t>
            </a:r>
          </a:p>
        </p:txBody>
      </p:sp>
      <p:sp>
        <p:nvSpPr>
          <p:cNvPr id="27" name="Ellipse 26"/>
          <p:cNvSpPr/>
          <p:nvPr/>
        </p:nvSpPr>
        <p:spPr>
          <a:xfrm>
            <a:off x="1331640" y="4374105"/>
            <a:ext cx="1600413" cy="1585767"/>
          </a:xfrm>
          <a:prstGeom prst="ellipse">
            <a:avLst/>
          </a:prstGeom>
          <a:solidFill>
            <a:schemeClr val="bg1">
              <a:lumMod val="75000"/>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de-DE" sz="1400" b="1" dirty="0">
                <a:solidFill>
                  <a:srgbClr val="5F5F5F"/>
                </a:solidFill>
              </a:rPr>
              <a:t>technischer </a:t>
            </a:r>
            <a:r>
              <a:rPr lang="de-DE" sz="1400" b="1" dirty="0" smtClean="0">
                <a:solidFill>
                  <a:srgbClr val="5F5F5F"/>
                </a:solidFill>
              </a:rPr>
              <a:t>Fortschritt</a:t>
            </a:r>
            <a:endParaRPr lang="de-DE" sz="1400" b="1" dirty="0">
              <a:solidFill>
                <a:srgbClr val="5F5F5F"/>
              </a:solidFill>
            </a:endParaRPr>
          </a:p>
        </p:txBody>
      </p:sp>
      <p:sp>
        <p:nvSpPr>
          <p:cNvPr id="39" name="Ellipse 38"/>
          <p:cNvSpPr/>
          <p:nvPr/>
        </p:nvSpPr>
        <p:spPr>
          <a:xfrm>
            <a:off x="592540" y="3138133"/>
            <a:ext cx="1501704" cy="1437979"/>
          </a:xfrm>
          <a:prstGeom prst="ellipse">
            <a:avLst/>
          </a:prstGeom>
          <a:solidFill>
            <a:srgbClr val="77777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t>Flexibilität</a:t>
            </a:r>
          </a:p>
        </p:txBody>
      </p:sp>
      <p:sp>
        <p:nvSpPr>
          <p:cNvPr id="37" name="Ellipse 36"/>
          <p:cNvSpPr/>
          <p:nvPr/>
        </p:nvSpPr>
        <p:spPr>
          <a:xfrm>
            <a:off x="5967155" y="3850110"/>
            <a:ext cx="2227748" cy="2145044"/>
          </a:xfrm>
          <a:prstGeom prst="ellipse">
            <a:avLst/>
          </a:prstGeom>
          <a:solidFill>
            <a:srgbClr val="77777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t>Diversität und Inklusion</a:t>
            </a:r>
            <a:endParaRPr lang="de-DE" sz="1600" b="1" dirty="0"/>
          </a:p>
        </p:txBody>
      </p:sp>
    </p:spTree>
    <p:extLst>
      <p:ext uri="{BB962C8B-B14F-4D97-AF65-F5344CB8AC3E}">
        <p14:creationId xmlns:p14="http://schemas.microsoft.com/office/powerpoint/2010/main" val="270867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7514" y="638690"/>
            <a:ext cx="8784976" cy="1008112"/>
          </a:xfrm>
        </p:spPr>
        <p:txBody>
          <a:bodyPr/>
          <a:lstStyle/>
          <a:p>
            <a:pPr eaLnBrk="1" hangingPunct="1"/>
            <a:r>
              <a:rPr lang="de-DE" sz="3500" dirty="0">
                <a:solidFill>
                  <a:srgbClr val="808080"/>
                </a:solidFill>
                <a:cs typeface="Arial" charset="0"/>
              </a:rPr>
              <a:t>Betriebliche Stressprävention</a:t>
            </a:r>
          </a:p>
        </p:txBody>
      </p:sp>
      <p:sp>
        <p:nvSpPr>
          <p:cNvPr id="3" name="Line 36"/>
          <p:cNvSpPr>
            <a:spLocks noChangeShapeType="1"/>
          </p:cNvSpPr>
          <p:nvPr/>
        </p:nvSpPr>
        <p:spPr bwMode="auto">
          <a:xfrm>
            <a:off x="7318375" y="3311525"/>
            <a:ext cx="1588" cy="342900"/>
          </a:xfrm>
          <a:prstGeom prst="line">
            <a:avLst/>
          </a:prstGeom>
          <a:noFill/>
          <a:ln w="1260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de-DE"/>
          </a:p>
        </p:txBody>
      </p:sp>
      <p:sp>
        <p:nvSpPr>
          <p:cNvPr id="4" name="Line 37"/>
          <p:cNvSpPr>
            <a:spLocks noChangeShapeType="1"/>
          </p:cNvSpPr>
          <p:nvPr/>
        </p:nvSpPr>
        <p:spPr bwMode="auto">
          <a:xfrm>
            <a:off x="7335838" y="4643438"/>
            <a:ext cx="1587" cy="368300"/>
          </a:xfrm>
          <a:prstGeom prst="line">
            <a:avLst/>
          </a:prstGeom>
          <a:noFill/>
          <a:ln w="1260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5" name="Rechteck 4"/>
          <p:cNvSpPr/>
          <p:nvPr/>
        </p:nvSpPr>
        <p:spPr bwMode="auto">
          <a:xfrm>
            <a:off x="541973" y="2094902"/>
            <a:ext cx="2454852" cy="1065068"/>
          </a:xfrm>
          <a:prstGeom prst="rect">
            <a:avLst/>
          </a:prstGeom>
          <a:solidFill>
            <a:srgbClr val="DDDDDD"/>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Prävention</a:t>
            </a:r>
          </a:p>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prekärer</a:t>
            </a:r>
          </a:p>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Beschäftigung</a:t>
            </a:r>
          </a:p>
        </p:txBody>
      </p:sp>
      <p:sp>
        <p:nvSpPr>
          <p:cNvPr id="6" name="Rechteck 5"/>
          <p:cNvSpPr/>
          <p:nvPr/>
        </p:nvSpPr>
        <p:spPr bwMode="auto">
          <a:xfrm>
            <a:off x="6057165" y="2094902"/>
            <a:ext cx="2454853" cy="1065068"/>
          </a:xfrm>
          <a:prstGeom prst="rect">
            <a:avLst/>
          </a:prstGeom>
          <a:solidFill>
            <a:srgbClr val="FFCC00"/>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4D4D4D"/>
                </a:solidFill>
                <a:latin typeface="+mj-lt"/>
                <a:ea typeface="+mn-ea"/>
                <a:cs typeface="Lucida Sans Unicode" charset="0"/>
              </a:rPr>
              <a:t>Gesundheits-</a:t>
            </a:r>
            <a:br>
              <a:rPr lang="de-DE" dirty="0">
                <a:solidFill>
                  <a:srgbClr val="4D4D4D"/>
                </a:solidFill>
                <a:latin typeface="+mj-lt"/>
                <a:ea typeface="+mn-ea"/>
                <a:cs typeface="Lucida Sans Unicode" charset="0"/>
              </a:rPr>
            </a:br>
            <a:r>
              <a:rPr lang="de-DE" dirty="0" err="1">
                <a:solidFill>
                  <a:srgbClr val="4D4D4D"/>
                </a:solidFill>
                <a:latin typeface="+mj-lt"/>
                <a:ea typeface="+mn-ea"/>
                <a:cs typeface="Lucida Sans Unicode" charset="0"/>
              </a:rPr>
              <a:t>zirkelansatz</a:t>
            </a:r>
            <a:endParaRPr lang="de-DE" dirty="0">
              <a:solidFill>
                <a:srgbClr val="4D4D4D"/>
              </a:solidFill>
              <a:latin typeface="+mj-lt"/>
              <a:ea typeface="+mn-ea"/>
              <a:cs typeface="Lucida Sans Unicode" charset="0"/>
            </a:endParaRPr>
          </a:p>
        </p:txBody>
      </p:sp>
      <p:sp>
        <p:nvSpPr>
          <p:cNvPr id="7" name="Rechteck 6"/>
          <p:cNvSpPr/>
          <p:nvPr/>
        </p:nvSpPr>
        <p:spPr bwMode="auto">
          <a:xfrm>
            <a:off x="3299330" y="2094902"/>
            <a:ext cx="2454852" cy="1065068"/>
          </a:xfrm>
          <a:prstGeom prst="rect">
            <a:avLst/>
          </a:prstGeom>
          <a:solidFill>
            <a:srgbClr val="DDDDDD"/>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Gefährdungsanalyse</a:t>
            </a:r>
          </a:p>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&amp; Arbeitsgestaltung</a:t>
            </a:r>
          </a:p>
        </p:txBody>
      </p:sp>
      <p:sp>
        <p:nvSpPr>
          <p:cNvPr id="8" name="Rechteck 7"/>
          <p:cNvSpPr/>
          <p:nvPr/>
        </p:nvSpPr>
        <p:spPr bwMode="auto">
          <a:xfrm>
            <a:off x="541973" y="3490243"/>
            <a:ext cx="2454852" cy="1063625"/>
          </a:xfrm>
          <a:prstGeom prst="rect">
            <a:avLst/>
          </a:prstGeom>
          <a:solidFill>
            <a:srgbClr val="DDDDDD"/>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smtClean="0">
                <a:solidFill>
                  <a:srgbClr val="777777"/>
                </a:solidFill>
                <a:latin typeface="+mj-lt"/>
                <a:ea typeface="+mn-ea"/>
                <a:cs typeface="Lucida Sans Unicode" charset="0"/>
              </a:rPr>
              <a:t>Personalpolitik,</a:t>
            </a:r>
            <a:endParaRPr lang="de-DE" dirty="0">
              <a:solidFill>
                <a:srgbClr val="777777"/>
              </a:solidFill>
              <a:latin typeface="+mj-lt"/>
              <a:ea typeface="+mn-ea"/>
              <a:cs typeface="Lucida Sans Unicode" charset="0"/>
            </a:endParaRPr>
          </a:p>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Qualität der Führung</a:t>
            </a:r>
          </a:p>
        </p:txBody>
      </p:sp>
      <p:sp>
        <p:nvSpPr>
          <p:cNvPr id="9" name="Rechteck 8"/>
          <p:cNvSpPr/>
          <p:nvPr/>
        </p:nvSpPr>
        <p:spPr bwMode="auto">
          <a:xfrm>
            <a:off x="6057165" y="3490243"/>
            <a:ext cx="2454853" cy="1063625"/>
          </a:xfrm>
          <a:prstGeom prst="rect">
            <a:avLst/>
          </a:prstGeom>
          <a:solidFill>
            <a:srgbClr val="FFCC00"/>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4D4D4D"/>
                </a:solidFill>
                <a:latin typeface="+mj-lt"/>
                <a:ea typeface="+mn-ea"/>
                <a:cs typeface="Lucida Sans Unicode" charset="0"/>
              </a:rPr>
              <a:t>Betriebliche</a:t>
            </a:r>
          </a:p>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4D4D4D"/>
                </a:solidFill>
                <a:latin typeface="+mj-lt"/>
                <a:ea typeface="+mn-ea"/>
                <a:cs typeface="Lucida Sans Unicode" charset="0"/>
              </a:rPr>
              <a:t>Gesundheitsförderung</a:t>
            </a:r>
          </a:p>
        </p:txBody>
      </p:sp>
      <p:sp>
        <p:nvSpPr>
          <p:cNvPr id="10" name="Rechteck 9"/>
          <p:cNvSpPr/>
          <p:nvPr/>
        </p:nvSpPr>
        <p:spPr bwMode="auto">
          <a:xfrm>
            <a:off x="3299330" y="3490243"/>
            <a:ext cx="2454852" cy="1063625"/>
          </a:xfrm>
          <a:prstGeom prst="rect">
            <a:avLst/>
          </a:prstGeom>
          <a:solidFill>
            <a:srgbClr val="DDDDDD"/>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Mitbestimmung &amp;</a:t>
            </a:r>
          </a:p>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Unternehmenskultur</a:t>
            </a:r>
          </a:p>
        </p:txBody>
      </p:sp>
      <p:sp>
        <p:nvSpPr>
          <p:cNvPr id="11" name="Line 36"/>
          <p:cNvSpPr>
            <a:spLocks noChangeShapeType="1"/>
          </p:cNvSpPr>
          <p:nvPr/>
        </p:nvSpPr>
        <p:spPr bwMode="auto">
          <a:xfrm>
            <a:off x="7318375" y="4706938"/>
            <a:ext cx="1588" cy="342900"/>
          </a:xfrm>
          <a:prstGeom prst="line">
            <a:avLst/>
          </a:prstGeom>
          <a:noFill/>
          <a:ln w="12600">
            <a:solidFill>
              <a:srgbClr val="000000"/>
            </a:solidFill>
            <a:miter lim="800000"/>
            <a:headEnd type="triangle" w="med" len="med"/>
            <a:tailEnd/>
          </a:ln>
          <a:extLst>
            <a:ext uri="{909E8E84-426E-40DD-AFC4-6F175D3DCCD1}">
              <a14:hiddenFill xmlns:a14="http://schemas.microsoft.com/office/drawing/2010/main">
                <a:noFill/>
              </a14:hiddenFill>
            </a:ext>
          </a:extLst>
        </p:spPr>
        <p:txBody>
          <a:bodyPr/>
          <a:lstStyle/>
          <a:p>
            <a:endParaRPr lang="de-DE"/>
          </a:p>
        </p:txBody>
      </p:sp>
      <p:sp>
        <p:nvSpPr>
          <p:cNvPr id="12" name="Rechteck 11"/>
          <p:cNvSpPr/>
          <p:nvPr/>
        </p:nvSpPr>
        <p:spPr bwMode="auto">
          <a:xfrm>
            <a:off x="541973" y="4885655"/>
            <a:ext cx="2454852" cy="1063625"/>
          </a:xfrm>
          <a:prstGeom prst="rect">
            <a:avLst/>
          </a:prstGeom>
          <a:solidFill>
            <a:srgbClr val="DDDDDD"/>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Qualifizierung</a:t>
            </a:r>
          </a:p>
        </p:txBody>
      </p:sp>
      <p:sp>
        <p:nvSpPr>
          <p:cNvPr id="13" name="Rechteck 12"/>
          <p:cNvSpPr/>
          <p:nvPr/>
        </p:nvSpPr>
        <p:spPr bwMode="auto">
          <a:xfrm>
            <a:off x="6057165" y="4885655"/>
            <a:ext cx="2454853" cy="1063625"/>
          </a:xfrm>
          <a:prstGeom prst="rect">
            <a:avLst/>
          </a:prstGeom>
          <a:solidFill>
            <a:srgbClr val="FFCC00"/>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4D4D4D"/>
                </a:solidFill>
                <a:latin typeface="+mj-lt"/>
                <a:ea typeface="+mn-ea"/>
                <a:cs typeface="Lucida Sans Unicode" charset="0"/>
              </a:rPr>
              <a:t>Gesundheits-</a:t>
            </a:r>
          </a:p>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err="1">
                <a:solidFill>
                  <a:srgbClr val="4D4D4D"/>
                </a:solidFill>
                <a:latin typeface="+mj-lt"/>
                <a:ea typeface="+mn-ea"/>
                <a:cs typeface="Lucida Sans Unicode" charset="0"/>
              </a:rPr>
              <a:t>kompetenzen</a:t>
            </a:r>
            <a:endParaRPr lang="de-DE" dirty="0">
              <a:solidFill>
                <a:srgbClr val="4D4D4D"/>
              </a:solidFill>
              <a:latin typeface="+mj-lt"/>
              <a:ea typeface="+mn-ea"/>
              <a:cs typeface="Lucida Sans Unicode" charset="0"/>
            </a:endParaRPr>
          </a:p>
        </p:txBody>
      </p:sp>
      <p:sp>
        <p:nvSpPr>
          <p:cNvPr id="14" name="Rechteck 13"/>
          <p:cNvSpPr/>
          <p:nvPr/>
        </p:nvSpPr>
        <p:spPr bwMode="auto">
          <a:xfrm>
            <a:off x="3299330" y="4885655"/>
            <a:ext cx="2454852" cy="1063625"/>
          </a:xfrm>
          <a:prstGeom prst="rect">
            <a:avLst/>
          </a:prstGeom>
          <a:solidFill>
            <a:srgbClr val="DDDDDD"/>
          </a:solidFill>
          <a:ln w="9525" cap="flat" cmpd="sng" algn="ctr">
            <a:solidFill>
              <a:srgbClr val="FFFFFF"/>
            </a:solidFill>
            <a:prstDash val="solid"/>
            <a:round/>
            <a:headEnd type="none" w="med" len="med"/>
            <a:tailEnd type="none" w="med" len="med"/>
          </a:ln>
          <a:effectLst>
            <a:outerShdw blurRad="50800" dist="38100" dir="2700000" algn="tl" rotWithShape="0">
              <a:schemeClr val="tx1">
                <a:alpha val="40000"/>
              </a:schemeClr>
            </a:outerShdw>
          </a:effectLst>
        </p:spPr>
        <p:txBody>
          <a:bodyPr anchor="ctr"/>
          <a:lstStyle/>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Tarifpolitik &amp;</a:t>
            </a:r>
          </a:p>
          <a:p>
            <a:pPr algn="ctr">
              <a:lnSpc>
                <a:spcPct val="93000"/>
              </a:lnSpc>
              <a:spcBef>
                <a:spcPts val="500"/>
              </a:spcBef>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dirty="0">
                <a:solidFill>
                  <a:srgbClr val="777777"/>
                </a:solidFill>
                <a:latin typeface="+mj-lt"/>
                <a:ea typeface="+mn-ea"/>
                <a:cs typeface="Lucida Sans Unicode" charset="0"/>
              </a:rPr>
              <a:t>Leistungspolitik</a:t>
            </a:r>
          </a:p>
        </p:txBody>
      </p:sp>
      <p:sp>
        <p:nvSpPr>
          <p:cNvPr id="15" name="Pfeil nach oben 14"/>
          <p:cNvSpPr/>
          <p:nvPr/>
        </p:nvSpPr>
        <p:spPr bwMode="auto">
          <a:xfrm>
            <a:off x="7058812" y="2969871"/>
            <a:ext cx="405045" cy="512595"/>
          </a:xfrm>
          <a:prstGeom prst="upArrow">
            <a:avLst/>
          </a:prstGeom>
          <a:solidFill>
            <a:srgbClr val="969696"/>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solidFill>
                <a:schemeClr val="bg1"/>
              </a:solidFill>
              <a:effectLst/>
              <a:latin typeface="Arial" charset="0"/>
              <a:cs typeface="Lucida Sans Unicode" charset="0"/>
            </a:endParaRPr>
          </a:p>
        </p:txBody>
      </p:sp>
      <p:sp>
        <p:nvSpPr>
          <p:cNvPr id="16" name="Pfeil nach oben 15"/>
          <p:cNvSpPr/>
          <p:nvPr/>
        </p:nvSpPr>
        <p:spPr bwMode="auto">
          <a:xfrm rot="10800000">
            <a:off x="7058813" y="4590050"/>
            <a:ext cx="405045" cy="512595"/>
          </a:xfrm>
          <a:prstGeom prst="upArrow">
            <a:avLst/>
          </a:prstGeom>
          <a:solidFill>
            <a:srgbClr val="969696"/>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3507523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6"/>
          <p:cNvSpPr txBox="1">
            <a:spLocks/>
          </p:cNvSpPr>
          <p:nvPr/>
        </p:nvSpPr>
        <p:spPr>
          <a:xfrm>
            <a:off x="4256965" y="969264"/>
            <a:ext cx="4500500" cy="520504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500" b="1" dirty="0" smtClean="0">
                <a:solidFill>
                  <a:schemeClr val="bg1">
                    <a:lumMod val="50000"/>
                  </a:schemeClr>
                </a:solidFill>
              </a:rPr>
              <a:t>Die richtigen Stellschrauben (Auszug)</a:t>
            </a:r>
          </a:p>
          <a:p>
            <a:pPr marL="0" indent="0">
              <a:buNone/>
            </a:pPr>
            <a:endParaRPr lang="de-DE" sz="1800" b="1" dirty="0" smtClean="0">
              <a:solidFill>
                <a:schemeClr val="bg1">
                  <a:lumMod val="50000"/>
                </a:schemeClr>
              </a:solidFill>
            </a:endParaRPr>
          </a:p>
          <a:p>
            <a:pPr marL="285750" indent="-285750">
              <a:spcAft>
                <a:spcPts val="600"/>
              </a:spcAft>
              <a:buClr>
                <a:srgbClr val="FFCC00"/>
              </a:buClr>
              <a:buSzPct val="100000"/>
              <a:buFont typeface="Arial" pitchFamily="34" charset="0"/>
              <a:buChar char="•"/>
              <a:tabLst>
                <a:tab pos="361950" algn="l"/>
              </a:tabLst>
            </a:pPr>
            <a:r>
              <a:rPr lang="de-DE" sz="1800" dirty="0" smtClean="0">
                <a:solidFill>
                  <a:srgbClr val="777777"/>
                </a:solidFill>
              </a:rPr>
              <a:t>Fehlbelastungen erkennen </a:t>
            </a:r>
            <a:r>
              <a:rPr lang="de-DE" sz="1800" dirty="0">
                <a:solidFill>
                  <a:srgbClr val="777777"/>
                </a:solidFill>
                <a:cs typeface="Lucida Sans Unicode" charset="0"/>
              </a:rPr>
              <a:t>(Gefährdungsbeurteilung, Mitarbeiterbefragung etc.)</a:t>
            </a:r>
          </a:p>
          <a:p>
            <a:pPr marL="285750" indent="-285750">
              <a:spcAft>
                <a:spcPts val="600"/>
              </a:spcAft>
              <a:buClr>
                <a:srgbClr val="FFCC00"/>
              </a:buClr>
              <a:buSzPct val="100000"/>
              <a:buFont typeface="Arial" pitchFamily="34" charset="0"/>
              <a:buChar char="•"/>
              <a:tabLst>
                <a:tab pos="361950" algn="l"/>
              </a:tabLst>
            </a:pPr>
            <a:r>
              <a:rPr lang="de-DE" sz="1800" dirty="0" smtClean="0">
                <a:solidFill>
                  <a:srgbClr val="777777"/>
                </a:solidFill>
                <a:cs typeface="Lucida Sans Unicode" charset="0"/>
              </a:rPr>
              <a:t>Personalpolitik überdenken</a:t>
            </a:r>
          </a:p>
          <a:p>
            <a:pPr marL="285750" indent="-285750">
              <a:spcAft>
                <a:spcPts val="600"/>
              </a:spcAft>
              <a:buClr>
                <a:srgbClr val="FFCC00"/>
              </a:buClr>
              <a:buSzPct val="100000"/>
              <a:buFont typeface="Arial" pitchFamily="34" charset="0"/>
              <a:buChar char="•"/>
              <a:tabLst>
                <a:tab pos="361950" algn="l"/>
              </a:tabLst>
            </a:pPr>
            <a:r>
              <a:rPr lang="de-DE" sz="1800" dirty="0" smtClean="0">
                <a:solidFill>
                  <a:srgbClr val="777777"/>
                </a:solidFill>
                <a:cs typeface="Lucida Sans Unicode" charset="0"/>
              </a:rPr>
              <a:t>Arbeitsorganisation hinterfragen</a:t>
            </a:r>
          </a:p>
          <a:p>
            <a:pPr marL="285750" indent="-285750">
              <a:spcAft>
                <a:spcPts val="600"/>
              </a:spcAft>
              <a:buClr>
                <a:srgbClr val="FFCC00"/>
              </a:buClr>
              <a:buSzPct val="100000"/>
              <a:buFont typeface="Arial" pitchFamily="34" charset="0"/>
              <a:buChar char="•"/>
              <a:tabLst>
                <a:tab pos="361950" algn="l"/>
              </a:tabLst>
            </a:pPr>
            <a:r>
              <a:rPr lang="de-DE" sz="1800" dirty="0" smtClean="0">
                <a:solidFill>
                  <a:srgbClr val="777777"/>
                </a:solidFill>
                <a:cs typeface="Lucida Sans Unicode" charset="0"/>
              </a:rPr>
              <a:t>Beschäftigte einbinden, für Beteiligung und Akzeptanz sorgen </a:t>
            </a:r>
          </a:p>
          <a:p>
            <a:pPr marL="285750" indent="-285750">
              <a:spcAft>
                <a:spcPts val="600"/>
              </a:spcAft>
              <a:buClr>
                <a:srgbClr val="FFCC00"/>
              </a:buClr>
              <a:buSzPct val="100000"/>
              <a:buFont typeface="Arial" pitchFamily="34" charset="0"/>
              <a:buChar char="•"/>
              <a:tabLst>
                <a:tab pos="361950" algn="l"/>
              </a:tabLst>
            </a:pPr>
            <a:r>
              <a:rPr lang="de-DE" sz="1800" dirty="0" smtClean="0">
                <a:solidFill>
                  <a:srgbClr val="777777"/>
                </a:solidFill>
              </a:rPr>
              <a:t>Regelungen bzw. Betriebsvereinbarungen zur Förderung der psychischen Gesundheit und zum </a:t>
            </a:r>
            <a:r>
              <a:rPr lang="de-DE" sz="1800" dirty="0">
                <a:solidFill>
                  <a:srgbClr val="777777"/>
                </a:solidFill>
              </a:rPr>
              <a:t>Umgang mit psychisch kranken Beschäftigten unterstützen einen sicheren Umgang mit dem Thema im Unternehmen</a:t>
            </a:r>
            <a:r>
              <a:rPr lang="de-DE" sz="1800" dirty="0" smtClean="0">
                <a:solidFill>
                  <a:srgbClr val="777777"/>
                </a:solidFill>
              </a:rPr>
              <a:t>.</a:t>
            </a:r>
            <a:endParaRPr lang="de-DE" sz="1800" dirty="0">
              <a:solidFill>
                <a:srgbClr val="777777"/>
              </a:solidFill>
            </a:endParaRPr>
          </a:p>
        </p:txBody>
      </p:sp>
      <p:pic>
        <p:nvPicPr>
          <p:cNvPr id="4098" name="Picture 2" descr="C:\Users\magdalena\Desktop\Works\Projekte\Kunde\BKK\Stress\42-252775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90" r="13815" b="2217"/>
          <a:stretch/>
        </p:blipFill>
        <p:spPr bwMode="auto">
          <a:xfrm>
            <a:off x="566738" y="1111518"/>
            <a:ext cx="3225622" cy="4838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264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71500" y="1665336"/>
            <a:ext cx="8784976" cy="2499451"/>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1" dirty="0"/>
              <a:t>Besonders gefährdet ist, wer bei der Organisation des Alltags Probleme hat und nur schwer Grenzen für sich selbst ziehen kann. Unternehmen können ihren Beschäftigen hier Hilfestellungen bieten, beispielsweise indem sie Informationen, Schulungen oder Trainings anbieten. Auf diese Weise können Mitarbeiterinnen und Mitarbeiter lernen, eigenverantwortlich mit ihren Ressourcen und damit letztlich auch mit ihrer Gesundheit umzugehen</a:t>
            </a:r>
            <a:r>
              <a:rPr lang="de-DE" sz="1600" b="1" dirty="0" smtClean="0"/>
              <a:t>.</a:t>
            </a:r>
          </a:p>
          <a:p>
            <a:pPr marL="0" indent="0">
              <a:buNone/>
            </a:pPr>
            <a:endParaRPr lang="de-DE" sz="1200" dirty="0"/>
          </a:p>
          <a:p>
            <a:pPr marL="285750" indent="-285750"/>
            <a:endParaRPr lang="de-DE" sz="2000" dirty="0" smtClean="0"/>
          </a:p>
          <a:p>
            <a:pPr marL="285750" indent="-285750"/>
            <a:r>
              <a:rPr lang="de-DE" sz="2000" dirty="0" smtClean="0"/>
              <a:t>Stress- </a:t>
            </a:r>
            <a:r>
              <a:rPr lang="de-DE" sz="2000" dirty="0"/>
              <a:t>oder </a:t>
            </a:r>
            <a:r>
              <a:rPr lang="de-DE" sz="2000" dirty="0" smtClean="0"/>
              <a:t>Zeitmanagementseminare</a:t>
            </a:r>
            <a:endParaRPr lang="de-DE" sz="2000" dirty="0"/>
          </a:p>
          <a:p>
            <a:pPr marL="285750" indent="-285750"/>
            <a:r>
              <a:rPr lang="de-DE" sz="2000" dirty="0"/>
              <a:t>Resilienz-Training </a:t>
            </a:r>
            <a:endParaRPr lang="de-DE" sz="2000" dirty="0" smtClean="0"/>
          </a:p>
          <a:p>
            <a:pPr marL="285750" indent="-285750"/>
            <a:r>
              <a:rPr lang="de-DE" sz="2000" dirty="0" smtClean="0"/>
              <a:t>Coaching- </a:t>
            </a:r>
            <a:r>
              <a:rPr lang="de-DE" sz="2000" dirty="0"/>
              <a:t>oder </a:t>
            </a:r>
            <a:r>
              <a:rPr lang="de-DE" sz="2000" dirty="0" smtClean="0"/>
              <a:t>Supervisions-Programme</a:t>
            </a:r>
          </a:p>
          <a:p>
            <a:pPr marL="285750" indent="-285750"/>
            <a:r>
              <a:rPr lang="de-DE" sz="2000" dirty="0" smtClean="0"/>
              <a:t>Trainings </a:t>
            </a:r>
            <a:r>
              <a:rPr lang="de-DE" sz="2000" dirty="0"/>
              <a:t>oder </a:t>
            </a:r>
            <a:r>
              <a:rPr lang="de-DE" sz="2000" dirty="0" smtClean="0"/>
              <a:t>Seminare</a:t>
            </a:r>
          </a:p>
          <a:p>
            <a:pPr marL="285750" indent="-285750"/>
            <a:r>
              <a:rPr lang="de-DE" sz="2000" dirty="0" smtClean="0"/>
              <a:t>Entspannungsangebote</a:t>
            </a:r>
            <a:endParaRPr lang="de-DE" sz="2000" dirty="0"/>
          </a:p>
        </p:txBody>
      </p:sp>
      <p:sp>
        <p:nvSpPr>
          <p:cNvPr id="4" name="Titel 1"/>
          <p:cNvSpPr txBox="1">
            <a:spLocks/>
          </p:cNvSpPr>
          <p:nvPr/>
        </p:nvSpPr>
        <p:spPr>
          <a:xfrm>
            <a:off x="179512" y="836712"/>
            <a:ext cx="8784976" cy="1008112"/>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r>
              <a:rPr lang="de-DE" sz="3500" dirty="0"/>
              <a:t>Ressourcen stärken</a:t>
            </a:r>
          </a:p>
        </p:txBody>
      </p:sp>
      <p:sp>
        <p:nvSpPr>
          <p:cNvPr id="5" name="Textfeld 4"/>
          <p:cNvSpPr txBox="1"/>
          <p:nvPr/>
        </p:nvSpPr>
        <p:spPr>
          <a:xfrm>
            <a:off x="476545" y="6219310"/>
            <a:ext cx="3881191" cy="230832"/>
          </a:xfrm>
          <a:prstGeom prst="rect">
            <a:avLst/>
          </a:prstGeom>
          <a:noFill/>
        </p:spPr>
        <p:txBody>
          <a:bodyPr wrap="none" rtlCol="0">
            <a:spAutoFit/>
          </a:bodyPr>
          <a:lstStyle/>
          <a:p>
            <a:r>
              <a:rPr lang="de-DE" sz="900" dirty="0">
                <a:solidFill>
                  <a:srgbClr val="777777"/>
                </a:solidFill>
                <a:latin typeface="+mj-lt"/>
              </a:rPr>
              <a:t>Quelle: INQA-Check „Psychische </a:t>
            </a:r>
            <a:r>
              <a:rPr lang="de-DE" sz="900" dirty="0" smtClean="0">
                <a:solidFill>
                  <a:srgbClr val="777777"/>
                </a:solidFill>
                <a:latin typeface="+mj-lt"/>
              </a:rPr>
              <a:t>Gesundheit; </a:t>
            </a:r>
            <a:r>
              <a:rPr lang="de-DE" sz="900" dirty="0">
                <a:solidFill>
                  <a:srgbClr val="777777"/>
                </a:solidFill>
                <a:latin typeface="+mj-lt"/>
              </a:rPr>
              <a:t>GKV-Spitzenverband (</a:t>
            </a:r>
            <a:r>
              <a:rPr lang="de-DE" sz="900" dirty="0" smtClean="0">
                <a:solidFill>
                  <a:srgbClr val="777777"/>
                </a:solidFill>
                <a:latin typeface="+mj-lt"/>
              </a:rPr>
              <a:t>2014), </a:t>
            </a:r>
            <a:r>
              <a:rPr lang="de-DE" sz="900" dirty="0">
                <a:solidFill>
                  <a:srgbClr val="777777"/>
                </a:solidFill>
                <a:latin typeface="+mj-lt"/>
              </a:rPr>
              <a:t>S. 97</a:t>
            </a:r>
          </a:p>
        </p:txBody>
      </p:sp>
      <p:sp>
        <p:nvSpPr>
          <p:cNvPr id="2" name="Rechteck 1"/>
          <p:cNvSpPr/>
          <p:nvPr/>
        </p:nvSpPr>
        <p:spPr>
          <a:xfrm>
            <a:off x="296525" y="1657217"/>
            <a:ext cx="8667963" cy="1366738"/>
          </a:xfrm>
          <a:prstGeom prst="rect">
            <a:avLst/>
          </a:prstGeom>
          <a:noFill/>
          <a:ln w="127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4" name="Picture 2" descr="C:\Users\magdalena\Desktop\Works\Projekte\Kunde\BKK\Stress\42-254603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2070" y="3395736"/>
            <a:ext cx="3582398" cy="238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508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p:cNvSpPr txBox="1">
            <a:spLocks/>
          </p:cNvSpPr>
          <p:nvPr/>
        </p:nvSpPr>
        <p:spPr>
          <a:xfrm>
            <a:off x="161510" y="838398"/>
            <a:ext cx="8784976" cy="1008112"/>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r>
              <a:rPr lang="de-DE" sz="3500" dirty="0">
                <a:solidFill>
                  <a:srgbClr val="777777"/>
                </a:solidFill>
              </a:rPr>
              <a:t>Betroffene</a:t>
            </a:r>
            <a:r>
              <a:rPr lang="de-DE" sz="3500" dirty="0"/>
              <a:t> unterstützen</a:t>
            </a:r>
          </a:p>
        </p:txBody>
      </p:sp>
      <p:sp>
        <p:nvSpPr>
          <p:cNvPr id="9" name="Inhaltsplatzhalter 2"/>
          <p:cNvSpPr txBox="1">
            <a:spLocks/>
          </p:cNvSpPr>
          <p:nvPr/>
        </p:nvSpPr>
        <p:spPr>
          <a:xfrm>
            <a:off x="164400" y="1673805"/>
            <a:ext cx="8784976" cy="4086163"/>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800" dirty="0" smtClean="0">
                <a:solidFill>
                  <a:srgbClr val="777777"/>
                </a:solidFill>
              </a:rPr>
              <a:t>Mit Vorgesetzten </a:t>
            </a:r>
            <a:r>
              <a:rPr lang="de-DE" sz="1800" dirty="0">
                <a:solidFill>
                  <a:srgbClr val="777777"/>
                </a:solidFill>
              </a:rPr>
              <a:t>und </a:t>
            </a:r>
            <a:r>
              <a:rPr lang="de-DE" sz="1800" dirty="0" smtClean="0">
                <a:solidFill>
                  <a:srgbClr val="777777"/>
                </a:solidFill>
              </a:rPr>
              <a:t>Mitarbeitenden </a:t>
            </a:r>
            <a:r>
              <a:rPr lang="de-DE" sz="1800" dirty="0">
                <a:solidFill>
                  <a:srgbClr val="777777"/>
                </a:solidFill>
              </a:rPr>
              <a:t>gemeinsam eine Kultur des Hinsehens </a:t>
            </a:r>
            <a:r>
              <a:rPr lang="de-DE" sz="1800" dirty="0" smtClean="0">
                <a:solidFill>
                  <a:srgbClr val="777777"/>
                </a:solidFill>
              </a:rPr>
              <a:t>fördern</a:t>
            </a:r>
          </a:p>
          <a:p>
            <a:r>
              <a:rPr lang="de-DE" sz="1800" dirty="0" smtClean="0">
                <a:solidFill>
                  <a:srgbClr val="777777"/>
                </a:solidFill>
                <a:ea typeface="ＭＳ Ｐゴシック" pitchFamily="34" charset="-128"/>
              </a:rPr>
              <a:t>Wissen vermitteln, </a:t>
            </a:r>
            <a:r>
              <a:rPr lang="de-DE" sz="1800" dirty="0">
                <a:solidFill>
                  <a:srgbClr val="777777"/>
                </a:solidFill>
                <a:ea typeface="ＭＳ Ｐゴシック" pitchFamily="34" charset="-128"/>
              </a:rPr>
              <a:t>um das Problem korrekt zu erkennen und angehen zu </a:t>
            </a:r>
            <a:r>
              <a:rPr lang="de-DE" sz="1800" dirty="0" smtClean="0">
                <a:solidFill>
                  <a:srgbClr val="777777"/>
                </a:solidFill>
                <a:ea typeface="ＭＳ Ｐゴシック" pitchFamily="34" charset="-128"/>
              </a:rPr>
              <a:t>können</a:t>
            </a:r>
            <a:endParaRPr lang="de-DE" sz="1800" b="1" dirty="0">
              <a:solidFill>
                <a:srgbClr val="777777"/>
              </a:solidFill>
              <a:ea typeface="ＭＳ Ｐゴシック" pitchFamily="34" charset="-128"/>
            </a:endParaRPr>
          </a:p>
          <a:p>
            <a:r>
              <a:rPr lang="de-DE" sz="1800" dirty="0">
                <a:solidFill>
                  <a:srgbClr val="777777"/>
                </a:solidFill>
                <a:ea typeface="ＭＳ Ｐゴシック" pitchFamily="34" charset="-128"/>
              </a:rPr>
              <a:t>Mitarbeiterberatungsprogramme (EAPs) in Kombination mit Führungskräfteschulungen</a:t>
            </a:r>
          </a:p>
          <a:p>
            <a:r>
              <a:rPr lang="de-DE" sz="1800" dirty="0" smtClean="0">
                <a:solidFill>
                  <a:srgbClr val="777777"/>
                </a:solidFill>
                <a:ea typeface="ＭＳ Ｐゴシック" pitchFamily="34" charset="-128"/>
              </a:rPr>
              <a:t>Betriebliches </a:t>
            </a:r>
            <a:r>
              <a:rPr lang="de-DE" sz="1800" dirty="0">
                <a:solidFill>
                  <a:srgbClr val="777777"/>
                </a:solidFill>
                <a:ea typeface="ＭＳ Ｐゴシック" pitchFamily="34" charset="-128"/>
              </a:rPr>
              <a:t>Eingliederungsmanagement (BEM) / stufenweise </a:t>
            </a:r>
            <a:r>
              <a:rPr lang="de-DE" sz="1800" dirty="0" smtClean="0">
                <a:solidFill>
                  <a:srgbClr val="777777"/>
                </a:solidFill>
                <a:ea typeface="ＭＳ Ｐゴシック" pitchFamily="34" charset="-128"/>
              </a:rPr>
              <a:t>Wiedereingliederung</a:t>
            </a:r>
          </a:p>
          <a:p>
            <a:r>
              <a:rPr lang="de-DE" sz="1800" dirty="0" smtClean="0">
                <a:solidFill>
                  <a:srgbClr val="777777"/>
                </a:solidFill>
                <a:ea typeface="ＭＳ Ｐゴシック" pitchFamily="34" charset="-128"/>
              </a:rPr>
              <a:t>Unterstützung </a:t>
            </a:r>
            <a:r>
              <a:rPr lang="de-DE" sz="1800" dirty="0">
                <a:solidFill>
                  <a:srgbClr val="777777"/>
                </a:solidFill>
                <a:ea typeface="ＭＳ Ｐゴシック" pitchFamily="34" charset="-128"/>
              </a:rPr>
              <a:t>durch </a:t>
            </a:r>
            <a:r>
              <a:rPr lang="de-DE" sz="1800" dirty="0" smtClean="0">
                <a:solidFill>
                  <a:srgbClr val="777777"/>
                </a:solidFill>
                <a:ea typeface="ＭＳ Ｐゴシック" pitchFamily="34" charset="-128"/>
              </a:rPr>
              <a:t>Selbsthilfegruppen</a:t>
            </a:r>
          </a:p>
          <a:p>
            <a:endParaRPr lang="de-DE" sz="800" dirty="0">
              <a:solidFill>
                <a:srgbClr val="777777"/>
              </a:solidFill>
              <a:ea typeface="ＭＳ Ｐゴシック" pitchFamily="34" charset="-128"/>
            </a:endParaRPr>
          </a:p>
          <a:p>
            <a:pPr marL="914400" lvl="1" indent="-171450"/>
            <a:r>
              <a:rPr lang="de-DE" sz="1600" dirty="0">
                <a:solidFill>
                  <a:srgbClr val="777777"/>
                </a:solidFill>
              </a:rPr>
              <a:t>Kontakt- und Informationsstelle für Selbsthilfegruppen (mit Suchfunktion): </a:t>
            </a:r>
            <a:r>
              <a:rPr lang="de-DE" sz="1600" dirty="0" smtClean="0">
                <a:solidFill>
                  <a:srgbClr val="777777"/>
                </a:solidFill>
              </a:rPr>
              <a:t>   </a:t>
            </a:r>
            <a:r>
              <a:rPr lang="de-DE" sz="1600" u="sng" dirty="0">
                <a:solidFill>
                  <a:srgbClr val="777777"/>
                </a:solidFill>
              </a:rPr>
              <a:t>www.nakos.de </a:t>
            </a:r>
          </a:p>
          <a:p>
            <a:pPr marL="914400" lvl="1" indent="-171450"/>
            <a:r>
              <a:rPr lang="de-DE" sz="1600" dirty="0">
                <a:solidFill>
                  <a:srgbClr val="777777"/>
                </a:solidFill>
              </a:rPr>
              <a:t>Übersicht über Selbsthilfegruppen; richtet sich vor allem an Jüngere</a:t>
            </a:r>
            <a:r>
              <a:rPr lang="de-DE" sz="1600" dirty="0" smtClean="0">
                <a:solidFill>
                  <a:srgbClr val="777777"/>
                </a:solidFill>
              </a:rPr>
              <a:t>:                       </a:t>
            </a:r>
            <a:r>
              <a:rPr lang="de-DE" sz="1600" u="sng" dirty="0">
                <a:solidFill>
                  <a:srgbClr val="777777"/>
                </a:solidFill>
              </a:rPr>
              <a:t>www.schon-mal-an-selbsthilfegruppen-gedacht.de</a:t>
            </a:r>
          </a:p>
          <a:p>
            <a:pPr marL="914400" lvl="1" indent="-171450"/>
            <a:r>
              <a:rPr lang="de-DE" sz="1600" dirty="0">
                <a:solidFill>
                  <a:srgbClr val="777777"/>
                </a:solidFill>
              </a:rPr>
              <a:t>Selbsthilfe-Foren und virtuelle Gruppen und E-Mail-Beratung: </a:t>
            </a:r>
            <a:r>
              <a:rPr lang="de-DE" sz="1600" dirty="0" smtClean="0">
                <a:solidFill>
                  <a:srgbClr val="777777"/>
                </a:solidFill>
              </a:rPr>
              <a:t>                     </a:t>
            </a:r>
            <a:r>
              <a:rPr lang="de-DE" sz="1600" u="sng" dirty="0" smtClean="0">
                <a:solidFill>
                  <a:srgbClr val="777777"/>
                </a:solidFill>
              </a:rPr>
              <a:t>www.selbsthilfe-interaktiv.de</a:t>
            </a:r>
            <a:endParaRPr lang="de-DE" sz="1600" u="sng" dirty="0">
              <a:solidFill>
                <a:srgbClr val="777777"/>
              </a:solidFill>
            </a:endParaRPr>
          </a:p>
          <a:p>
            <a:pPr marL="914400" lvl="1" indent="-171450"/>
            <a:r>
              <a:rPr lang="de-DE" sz="1600" dirty="0">
                <a:solidFill>
                  <a:srgbClr val="777777"/>
                </a:solidFill>
              </a:rPr>
              <a:t>Bundesweite Telefon- und E-Mail-Beratung: </a:t>
            </a:r>
            <a:br>
              <a:rPr lang="de-DE" sz="1600" dirty="0">
                <a:solidFill>
                  <a:srgbClr val="777777"/>
                </a:solidFill>
              </a:rPr>
            </a:br>
            <a:r>
              <a:rPr lang="de-DE" sz="1600" u="sng" dirty="0" smtClean="0">
                <a:solidFill>
                  <a:srgbClr val="777777"/>
                </a:solidFill>
              </a:rPr>
              <a:t>www.psychiatrie.de/bapk/seelefon </a:t>
            </a:r>
          </a:p>
          <a:p>
            <a:pPr marL="914400" lvl="1" indent="-171450">
              <a:buFont typeface="Wingdings" pitchFamily="2" charset="2"/>
              <a:buChar char="§"/>
            </a:pPr>
            <a:endParaRPr lang="de-DE" sz="1200" dirty="0">
              <a:solidFill>
                <a:schemeClr val="tx1"/>
              </a:solidFill>
            </a:endParaRPr>
          </a:p>
        </p:txBody>
      </p:sp>
      <p:sp>
        <p:nvSpPr>
          <p:cNvPr id="10" name="Textfeld 9"/>
          <p:cNvSpPr txBox="1"/>
          <p:nvPr/>
        </p:nvSpPr>
        <p:spPr>
          <a:xfrm>
            <a:off x="550658" y="6325434"/>
            <a:ext cx="8746891" cy="230832"/>
          </a:xfrm>
          <a:prstGeom prst="rect">
            <a:avLst/>
          </a:prstGeom>
          <a:noFill/>
        </p:spPr>
        <p:txBody>
          <a:bodyPr wrap="square" rtlCol="0">
            <a:spAutoFit/>
          </a:bodyPr>
          <a:lstStyle/>
          <a:p>
            <a:r>
              <a:rPr lang="de-DE" sz="900" dirty="0">
                <a:solidFill>
                  <a:srgbClr val="777777"/>
                </a:solidFill>
                <a:latin typeface="+mj-lt"/>
              </a:rPr>
              <a:t>Quelle: BKK Dachverband (</a:t>
            </a:r>
            <a:r>
              <a:rPr lang="de-DE" sz="900" dirty="0" smtClean="0">
                <a:solidFill>
                  <a:srgbClr val="777777"/>
                </a:solidFill>
                <a:latin typeface="+mj-lt"/>
              </a:rPr>
              <a:t>2015), </a:t>
            </a:r>
            <a:r>
              <a:rPr lang="de-DE" sz="900" dirty="0">
                <a:solidFill>
                  <a:srgbClr val="777777"/>
                </a:solidFill>
                <a:latin typeface="+mj-lt"/>
              </a:rPr>
              <a:t>S. </a:t>
            </a:r>
            <a:r>
              <a:rPr lang="de-DE" sz="900" dirty="0" smtClean="0">
                <a:solidFill>
                  <a:srgbClr val="777777"/>
                </a:solidFill>
                <a:latin typeface="+mj-lt"/>
              </a:rPr>
              <a:t>57</a:t>
            </a:r>
          </a:p>
        </p:txBody>
      </p:sp>
    </p:spTree>
    <p:extLst>
      <p:ext uri="{BB962C8B-B14F-4D97-AF65-F5344CB8AC3E}">
        <p14:creationId xmlns:p14="http://schemas.microsoft.com/office/powerpoint/2010/main" val="4254322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31541" y="1052736"/>
            <a:ext cx="4815534" cy="5205041"/>
          </a:xfrm>
        </p:spPr>
        <p:txBody>
          <a:bodyPr/>
          <a:lstStyle/>
          <a:p>
            <a:pPr marL="0" indent="0">
              <a:buNone/>
            </a:pPr>
            <a:r>
              <a:rPr lang="de-DE" sz="3000" dirty="0">
                <a:solidFill>
                  <a:srgbClr val="808080"/>
                </a:solidFill>
                <a:cs typeface="Arial" charset="0"/>
              </a:rPr>
              <a:t>Führungskräfte haben eine </a:t>
            </a:r>
            <a:r>
              <a:rPr lang="de-DE" sz="3000" dirty="0" smtClean="0">
                <a:solidFill>
                  <a:srgbClr val="808080"/>
                </a:solidFill>
                <a:cs typeface="Arial" charset="0"/>
              </a:rPr>
              <a:t>Schlüsselfunktion</a:t>
            </a:r>
          </a:p>
          <a:p>
            <a:pPr marL="0" indent="0">
              <a:buNone/>
            </a:pPr>
            <a:endParaRPr lang="de-DE" sz="2000" dirty="0" smtClean="0">
              <a:solidFill>
                <a:srgbClr val="808080"/>
              </a:solidFill>
              <a:cs typeface="Arial" charset="0"/>
            </a:endParaRPr>
          </a:p>
          <a:p>
            <a:pPr>
              <a:defRPr/>
            </a:pPr>
            <a:r>
              <a:rPr lang="de-DE" altLang="de-DE" sz="2200" dirty="0" smtClean="0">
                <a:solidFill>
                  <a:srgbClr val="777777"/>
                </a:solidFill>
              </a:rPr>
              <a:t>Wertschätzung &amp; Unterstützung</a:t>
            </a:r>
          </a:p>
          <a:p>
            <a:pPr>
              <a:defRPr/>
            </a:pPr>
            <a:r>
              <a:rPr lang="de-DE" altLang="de-DE" sz="2200" dirty="0" smtClean="0">
                <a:solidFill>
                  <a:srgbClr val="777777"/>
                </a:solidFill>
              </a:rPr>
              <a:t>Verantwortung</a:t>
            </a:r>
          </a:p>
          <a:p>
            <a:r>
              <a:rPr lang="de-DE" sz="2200" dirty="0" smtClean="0"/>
              <a:t>Qualifikationen</a:t>
            </a:r>
            <a:endParaRPr lang="de-DE" sz="2200" dirty="0"/>
          </a:p>
          <a:p>
            <a:pPr marL="0" indent="0">
              <a:buNone/>
            </a:pPr>
            <a:endParaRPr lang="de-DE" sz="2500" dirty="0"/>
          </a:p>
        </p:txBody>
      </p:sp>
      <p:pic>
        <p:nvPicPr>
          <p:cNvPr id="5" name="Grafik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090684"/>
            <a:ext cx="1665185" cy="117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Portrait of Businessman smiling at camera in solar panel factory production line"/>
          <p:cNvPicPr>
            <a:picLocks noChangeAspect="1" noChangeArrowheads="1"/>
          </p:cNvPicPr>
          <p:nvPr/>
        </p:nvPicPr>
        <p:blipFill rotWithShape="1">
          <a:blip r:embed="rId4">
            <a:extLst>
              <a:ext uri="{28A0092B-C50C-407E-A947-70E740481C1C}">
                <a14:useLocalDpi xmlns:a14="http://schemas.microsoft.com/office/drawing/2010/main" val="0"/>
              </a:ext>
            </a:extLst>
          </a:blip>
          <a:srcRect l="42586"/>
          <a:stretch/>
        </p:blipFill>
        <p:spPr bwMode="auto">
          <a:xfrm>
            <a:off x="5232480" y="1042698"/>
            <a:ext cx="3640450" cy="4230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0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179512" y="1799819"/>
            <a:ext cx="8784976" cy="3024336"/>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dirty="0"/>
              <a:t>Folgt man wissenschaftlichen Erkenntnissen zum Thema Führung und Gesundheit, lassen sich folgende Empfehlungen ableiten</a:t>
            </a:r>
            <a:r>
              <a:rPr lang="de-DE" sz="1600" dirty="0" smtClean="0"/>
              <a:t>:</a:t>
            </a:r>
          </a:p>
          <a:p>
            <a:pPr marL="0" indent="0">
              <a:buNone/>
            </a:pPr>
            <a:endParaRPr lang="de-DE" sz="1600" dirty="0"/>
          </a:p>
          <a:p>
            <a:r>
              <a:rPr lang="de-DE" sz="1600" dirty="0" smtClean="0"/>
              <a:t>Verhältnis </a:t>
            </a:r>
            <a:r>
              <a:rPr lang="de-DE" sz="1600" dirty="0"/>
              <a:t>zwischen Arbeits- und Zeitdruck sowie neuen Arbeitsaufträgen im </a:t>
            </a:r>
            <a:r>
              <a:rPr lang="de-DE" sz="1600" dirty="0" smtClean="0"/>
              <a:t>Blick haben</a:t>
            </a:r>
          </a:p>
          <a:p>
            <a:r>
              <a:rPr lang="de-DE" sz="1600" dirty="0" smtClean="0"/>
              <a:t>ein gesundes Maß an Selbstbestimmung</a:t>
            </a:r>
            <a:r>
              <a:rPr lang="de-DE" sz="1600" dirty="0"/>
              <a:t>, eine Beteiligung an Entscheidungen und soziale Unterstützung für </a:t>
            </a:r>
            <a:r>
              <a:rPr lang="de-DE" sz="1600" dirty="0" smtClean="0"/>
              <a:t>Beschäftigte</a:t>
            </a:r>
            <a:endParaRPr lang="de-DE" sz="1600" dirty="0"/>
          </a:p>
          <a:p>
            <a:r>
              <a:rPr lang="de-DE" sz="1600" dirty="0" smtClean="0"/>
              <a:t>Transparenz </a:t>
            </a:r>
            <a:r>
              <a:rPr lang="de-DE" sz="1600" dirty="0"/>
              <a:t>bei Entscheidungen in der </a:t>
            </a:r>
            <a:r>
              <a:rPr lang="de-DE" sz="1600" dirty="0" smtClean="0"/>
              <a:t>Führungsebene</a:t>
            </a:r>
            <a:endParaRPr lang="de-DE" sz="1600" dirty="0"/>
          </a:p>
          <a:p>
            <a:r>
              <a:rPr lang="de-DE" sz="1600" dirty="0" smtClean="0"/>
              <a:t>abwechslungsreiche </a:t>
            </a:r>
            <a:r>
              <a:rPr lang="de-DE" sz="1600" dirty="0"/>
              <a:t>Aufgabenzuschnitte und ein hohes Maß an Autonomie auf Seiten der </a:t>
            </a:r>
            <a:r>
              <a:rPr lang="de-DE" sz="1600" dirty="0" smtClean="0"/>
              <a:t>Beschäftigten</a:t>
            </a:r>
            <a:endParaRPr lang="de-DE" sz="1600" dirty="0"/>
          </a:p>
          <a:p>
            <a:r>
              <a:rPr lang="de-DE" sz="1600" dirty="0" err="1" smtClean="0"/>
              <a:t>Win</a:t>
            </a:r>
            <a:r>
              <a:rPr lang="de-DE" sz="1600" dirty="0" smtClean="0"/>
              <a:t>-</a:t>
            </a:r>
            <a:r>
              <a:rPr lang="de-DE" sz="1600" dirty="0" err="1" smtClean="0"/>
              <a:t>Win</a:t>
            </a:r>
            <a:r>
              <a:rPr lang="de-DE" sz="1600" dirty="0" smtClean="0"/>
              <a:t>-Situationen schaffen, </a:t>
            </a:r>
            <a:r>
              <a:rPr lang="de-DE" sz="1600" dirty="0"/>
              <a:t>die sich positiv auf die Arbeitszufriedenheit, dass Mitarbeiterwohlbefinden, die </a:t>
            </a:r>
            <a:r>
              <a:rPr lang="de-DE" sz="1600" dirty="0" smtClean="0"/>
              <a:t>Arbeitsleistung und </a:t>
            </a:r>
            <a:r>
              <a:rPr lang="de-DE" sz="1600" dirty="0"/>
              <a:t>krankheitsbedingte Abwesenheit </a:t>
            </a:r>
            <a:r>
              <a:rPr lang="de-DE" sz="1600" dirty="0" smtClean="0"/>
              <a:t>auswirken</a:t>
            </a:r>
            <a:endParaRPr lang="de-DE" sz="1600" dirty="0"/>
          </a:p>
          <a:p>
            <a:r>
              <a:rPr lang="de-DE" sz="1600" dirty="0" err="1"/>
              <a:t>Transformationaler</a:t>
            </a:r>
            <a:r>
              <a:rPr lang="de-DE" sz="1600" dirty="0"/>
              <a:t> und mitarbeiterorientierter </a:t>
            </a:r>
            <a:r>
              <a:rPr lang="de-DE" sz="1600" dirty="0" smtClean="0"/>
              <a:t>Führungsstil</a:t>
            </a:r>
            <a:r>
              <a:rPr lang="de-DE" sz="1600" dirty="0"/>
              <a:t>: Führungskräfte motivieren ihre Mitarbeiter, zeigen gemeinsame Wege zur Zielerreichung auf, treten als Vorbild auf und fördern somit die individuelle Entwicklung ihrer Mitarbeiter.</a:t>
            </a:r>
          </a:p>
        </p:txBody>
      </p:sp>
      <p:sp>
        <p:nvSpPr>
          <p:cNvPr id="4" name="Titel 1"/>
          <p:cNvSpPr txBox="1">
            <a:spLocks/>
          </p:cNvSpPr>
          <p:nvPr/>
        </p:nvSpPr>
        <p:spPr>
          <a:xfrm>
            <a:off x="157572" y="855293"/>
            <a:ext cx="8784976" cy="612068"/>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r>
              <a:rPr lang="de-DE" sz="3000" dirty="0">
                <a:solidFill>
                  <a:srgbClr val="808080"/>
                </a:solidFill>
                <a:latin typeface="+mn-lt"/>
                <a:ea typeface="+mn-ea"/>
                <a:cs typeface="Arial" charset="0"/>
              </a:rPr>
              <a:t>Empfehlungen für Führungskräfte</a:t>
            </a:r>
          </a:p>
        </p:txBody>
      </p:sp>
      <p:sp>
        <p:nvSpPr>
          <p:cNvPr id="7" name="Untertitel 2"/>
          <p:cNvSpPr txBox="1">
            <a:spLocks/>
          </p:cNvSpPr>
          <p:nvPr/>
        </p:nvSpPr>
        <p:spPr>
          <a:xfrm>
            <a:off x="485298" y="6264315"/>
            <a:ext cx="8182157" cy="2603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t>Quelle: Initiative Gesundheit und Arbeit (</a:t>
            </a:r>
            <a:r>
              <a:rPr lang="de-DE" sz="900" dirty="0" err="1"/>
              <a:t>iga</a:t>
            </a:r>
            <a:r>
              <a:rPr lang="de-DE" sz="900" dirty="0" smtClean="0"/>
              <a:t>) (2015): </a:t>
            </a:r>
            <a:r>
              <a:rPr lang="de-DE" sz="900" dirty="0"/>
              <a:t>Führungskräfte sensibilisieren und Gesundheit fördern. Berlin, S. </a:t>
            </a:r>
            <a:r>
              <a:rPr lang="de-DE" sz="900" dirty="0" smtClean="0"/>
              <a:t>20</a:t>
            </a:r>
          </a:p>
        </p:txBody>
      </p:sp>
    </p:spTree>
    <p:extLst>
      <p:ext uri="{BB962C8B-B14F-4D97-AF65-F5344CB8AC3E}">
        <p14:creationId xmlns:p14="http://schemas.microsoft.com/office/powerpoint/2010/main" val="22020287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192232" y="2438890"/>
            <a:ext cx="8784976" cy="3024336"/>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800" dirty="0" smtClean="0"/>
              <a:t>die </a:t>
            </a:r>
            <a:r>
              <a:rPr lang="de-DE" sz="1800" dirty="0"/>
              <a:t>soziale Unterstützung der Beschäftigten – also „Rückendeckung“, sowohl intern als auch nach außen</a:t>
            </a:r>
          </a:p>
          <a:p>
            <a:r>
              <a:rPr lang="de-DE" sz="1800" dirty="0" smtClean="0"/>
              <a:t>Entscheidungsspielräume </a:t>
            </a:r>
            <a:r>
              <a:rPr lang="de-DE" sz="1800" dirty="0"/>
              <a:t>und Mitbestimmungsmöglichkeiten für die Beschäftigten</a:t>
            </a:r>
          </a:p>
          <a:p>
            <a:r>
              <a:rPr lang="de-DE" sz="1800" dirty="0" smtClean="0"/>
              <a:t>Nachvollziehbarkeit </a:t>
            </a:r>
            <a:r>
              <a:rPr lang="de-DE" sz="1800" dirty="0"/>
              <a:t>(Objektivität) und Transparenz von Entscheidungen</a:t>
            </a:r>
          </a:p>
          <a:p>
            <a:r>
              <a:rPr lang="de-DE" sz="1800" dirty="0" smtClean="0"/>
              <a:t>fachliche </a:t>
            </a:r>
            <a:r>
              <a:rPr lang="de-DE" sz="1800" dirty="0"/>
              <a:t>Anerkennung und persönliche Wertschätzung</a:t>
            </a:r>
          </a:p>
          <a:p>
            <a:r>
              <a:rPr lang="de-DE" sz="1800" dirty="0" smtClean="0"/>
              <a:t>Streitkultur </a:t>
            </a:r>
            <a:r>
              <a:rPr lang="de-DE" sz="1800" dirty="0"/>
              <a:t>und Konfliktlösungskompetenz</a:t>
            </a:r>
          </a:p>
          <a:p>
            <a:r>
              <a:rPr lang="de-DE" sz="1800" dirty="0" smtClean="0"/>
              <a:t>Förderung </a:t>
            </a:r>
            <a:r>
              <a:rPr lang="de-DE" sz="1800" dirty="0"/>
              <a:t>der Teambildung und der beruflichen Weiterentwicklung</a:t>
            </a:r>
          </a:p>
          <a:p>
            <a:r>
              <a:rPr lang="de-DE" sz="1800" dirty="0" smtClean="0"/>
              <a:t>Vereinbarung </a:t>
            </a:r>
            <a:r>
              <a:rPr lang="de-DE" sz="1800" dirty="0"/>
              <a:t>realistischer und verbindlicher Ziele</a:t>
            </a:r>
          </a:p>
          <a:p>
            <a:r>
              <a:rPr lang="de-DE" sz="1800" dirty="0" smtClean="0"/>
              <a:t>eine </a:t>
            </a:r>
            <a:r>
              <a:rPr lang="de-DE" sz="1800" dirty="0"/>
              <a:t>gerechte Aufgabenverteilung unter den Beschäftigten</a:t>
            </a:r>
          </a:p>
          <a:p>
            <a:r>
              <a:rPr lang="de-DE" sz="1800" dirty="0" smtClean="0"/>
              <a:t>Rücksichtnahme </a:t>
            </a:r>
            <a:r>
              <a:rPr lang="de-DE" sz="1800" dirty="0"/>
              <a:t>auf gesundheitliche Einschränkungen und familiäre Belange</a:t>
            </a:r>
          </a:p>
        </p:txBody>
      </p:sp>
      <p:sp>
        <p:nvSpPr>
          <p:cNvPr id="4" name="Titel 1"/>
          <p:cNvSpPr txBox="1">
            <a:spLocks/>
          </p:cNvSpPr>
          <p:nvPr/>
        </p:nvSpPr>
        <p:spPr>
          <a:xfrm>
            <a:off x="179512" y="836712"/>
            <a:ext cx="8784976" cy="612068"/>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r>
              <a:rPr lang="de-DE" sz="3600" dirty="0" smtClean="0"/>
              <a:t>Gesundheit ist kein Zufall </a:t>
            </a:r>
          </a:p>
        </p:txBody>
      </p:sp>
      <p:sp>
        <p:nvSpPr>
          <p:cNvPr id="5" name="Titel 1"/>
          <p:cNvSpPr txBox="1">
            <a:spLocks/>
          </p:cNvSpPr>
          <p:nvPr/>
        </p:nvSpPr>
        <p:spPr>
          <a:xfrm>
            <a:off x="179512" y="1448779"/>
            <a:ext cx="8577953" cy="1305145"/>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pPr>
              <a:spcBef>
                <a:spcPct val="20000"/>
              </a:spcBef>
              <a:buClr>
                <a:srgbClr val="FDD205"/>
              </a:buClr>
            </a:pPr>
            <a:r>
              <a:rPr lang="de-DE" sz="1800" dirty="0">
                <a:solidFill>
                  <a:schemeClr val="tx1"/>
                </a:solidFill>
                <a:latin typeface="+mn-lt"/>
                <a:ea typeface="+mn-ea"/>
                <a:cs typeface="+mn-cs"/>
              </a:rPr>
              <a:t>Die richtigen Maßnahmen können Weichen stellen, um die </a:t>
            </a:r>
            <a:r>
              <a:rPr lang="de-DE" sz="1800" dirty="0" smtClean="0">
                <a:solidFill>
                  <a:schemeClr val="tx1"/>
                </a:solidFill>
                <a:latin typeface="+mn-lt"/>
                <a:ea typeface="+mn-ea"/>
                <a:cs typeface="+mn-cs"/>
              </a:rPr>
              <a:t>individuelle </a:t>
            </a:r>
            <a:r>
              <a:rPr lang="de-DE" sz="1800" dirty="0">
                <a:solidFill>
                  <a:schemeClr val="tx1"/>
                </a:solidFill>
                <a:latin typeface="+mn-lt"/>
                <a:ea typeface="+mn-ea"/>
                <a:cs typeface="+mn-cs"/>
              </a:rPr>
              <a:t>Gesundheit Ihrer Beschäftigten zu unterstützen. Dazu zählen:</a:t>
            </a:r>
          </a:p>
        </p:txBody>
      </p:sp>
    </p:spTree>
    <p:extLst>
      <p:ext uri="{BB962C8B-B14F-4D97-AF65-F5344CB8AC3E}">
        <p14:creationId xmlns:p14="http://schemas.microsoft.com/office/powerpoint/2010/main" val="39068803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179512" y="1709809"/>
            <a:ext cx="8784976" cy="3024336"/>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800" dirty="0" smtClean="0"/>
              <a:t>Sprechen </a:t>
            </a:r>
            <a:r>
              <a:rPr lang="de-DE" sz="1800" dirty="0"/>
              <a:t>Sie das Thema in geeigneten Arbeitsgruppen oder Teambesprechungen an. Statt den Begriff „Psyche“ zu wählen, können Sie die Verbesserung des Betriebsklimas kommunizieren.</a:t>
            </a:r>
          </a:p>
          <a:p>
            <a:r>
              <a:rPr lang="de-DE" sz="1800" dirty="0" smtClean="0"/>
              <a:t>Diskutieren Sie das Thema im Arbeitskreis Gesundheit, </a:t>
            </a:r>
            <a:r>
              <a:rPr lang="de-DE" sz="1800" dirty="0"/>
              <a:t>der regelmäßig Anlässe für </a:t>
            </a:r>
            <a:r>
              <a:rPr lang="de-DE" sz="1800" dirty="0" smtClean="0"/>
              <a:t>internen und abteilungsübergreifenden </a:t>
            </a:r>
            <a:r>
              <a:rPr lang="de-DE" sz="1800" dirty="0"/>
              <a:t>Austausch schafft. </a:t>
            </a:r>
            <a:endParaRPr lang="de-DE" sz="1800" dirty="0" smtClean="0"/>
          </a:p>
          <a:p>
            <a:r>
              <a:rPr lang="de-DE" sz="1800" dirty="0" smtClean="0"/>
              <a:t>Nutzen </a:t>
            </a:r>
            <a:r>
              <a:rPr lang="de-DE" sz="1800" dirty="0"/>
              <a:t>Sie Materialien von Kranken- und Unfallversicherungen wie Broschüren, Vorträge, Seminare und Workshops, </a:t>
            </a:r>
            <a:r>
              <a:rPr lang="de-DE" sz="1800" dirty="0" smtClean="0"/>
              <a:t>um sich und Ihre Beschäftigten </a:t>
            </a:r>
            <a:r>
              <a:rPr lang="de-DE" sz="1800" dirty="0"/>
              <a:t>zu informieren. </a:t>
            </a:r>
          </a:p>
          <a:p>
            <a:r>
              <a:rPr lang="de-DE" sz="1800" dirty="0" smtClean="0"/>
              <a:t>Machen Sie mögliche </a:t>
            </a:r>
            <a:r>
              <a:rPr lang="de-DE" sz="1800" dirty="0"/>
              <a:t>Unterstützungsangebote </a:t>
            </a:r>
            <a:r>
              <a:rPr lang="de-DE" sz="1800" dirty="0" smtClean="0"/>
              <a:t>in </a:t>
            </a:r>
            <a:r>
              <a:rPr lang="de-DE" sz="1800" dirty="0"/>
              <a:t>Absprache mit der Unternehmensleitung </a:t>
            </a:r>
            <a:r>
              <a:rPr lang="de-DE" sz="1800" dirty="0" smtClean="0"/>
              <a:t>transparent.</a:t>
            </a:r>
          </a:p>
          <a:p>
            <a:r>
              <a:rPr lang="de-DE" sz="1800" dirty="0" smtClean="0"/>
              <a:t>Nutzen </a:t>
            </a:r>
            <a:r>
              <a:rPr lang="de-DE" sz="1800" dirty="0"/>
              <a:t>Sie Anlässe wie den jährlichen „Tag der seelischen Gesundheit“ am 10. Oktober, um einen Gesundheitstag mit Vorträgen, Entspannungsworkshops usw. zu initiieren.</a:t>
            </a:r>
          </a:p>
          <a:p>
            <a:r>
              <a:rPr lang="de-DE" sz="1800" dirty="0"/>
              <a:t>Wichtig: Datenschutzrechtliche Belange müssen bei allen Angeboten beachtet werden.</a:t>
            </a:r>
          </a:p>
        </p:txBody>
      </p:sp>
      <p:sp>
        <p:nvSpPr>
          <p:cNvPr id="4" name="Titel 1"/>
          <p:cNvSpPr txBox="1">
            <a:spLocks/>
          </p:cNvSpPr>
          <p:nvPr/>
        </p:nvSpPr>
        <p:spPr>
          <a:xfrm>
            <a:off x="152509" y="836712"/>
            <a:ext cx="8784976" cy="612068"/>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r>
              <a:rPr lang="de-DE" sz="3000" dirty="0"/>
              <a:t>Enttabuisierung und Sensibilisierung im Betrieb</a:t>
            </a:r>
          </a:p>
        </p:txBody>
      </p:sp>
      <p:sp>
        <p:nvSpPr>
          <p:cNvPr id="6" name="Untertitel 2"/>
          <p:cNvSpPr txBox="1">
            <a:spLocks/>
          </p:cNvSpPr>
          <p:nvPr/>
        </p:nvSpPr>
        <p:spPr>
          <a:xfrm>
            <a:off x="440293" y="6219310"/>
            <a:ext cx="8182157" cy="260310"/>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BKK Dachverband (2015</a:t>
            </a:r>
            <a:r>
              <a:rPr lang="de-DE" sz="900" dirty="0" smtClean="0">
                <a:solidFill>
                  <a:srgbClr val="918F90"/>
                </a:solidFill>
              </a:rPr>
              <a:t>): S</a:t>
            </a:r>
            <a:r>
              <a:rPr lang="de-DE" sz="900" dirty="0">
                <a:solidFill>
                  <a:srgbClr val="918F90"/>
                </a:solidFill>
              </a:rPr>
              <a:t>. </a:t>
            </a:r>
            <a:r>
              <a:rPr lang="de-DE" sz="900" dirty="0" smtClean="0">
                <a:solidFill>
                  <a:srgbClr val="918F90"/>
                </a:solidFill>
              </a:rPr>
              <a:t>60; INQA-Check </a:t>
            </a:r>
            <a:r>
              <a:rPr lang="de-DE" sz="900" dirty="0">
                <a:solidFill>
                  <a:srgbClr val="918F90"/>
                </a:solidFill>
              </a:rPr>
              <a:t>„Psychische Gesundheit“ </a:t>
            </a:r>
            <a:endParaRPr lang="de-DE" sz="900" dirty="0">
              <a:solidFill>
                <a:srgbClr val="FF0000"/>
              </a:solidFill>
            </a:endParaRPr>
          </a:p>
        </p:txBody>
      </p:sp>
    </p:spTree>
    <p:extLst>
      <p:ext uri="{BB962C8B-B14F-4D97-AF65-F5344CB8AC3E}">
        <p14:creationId xmlns:p14="http://schemas.microsoft.com/office/powerpoint/2010/main" val="8278325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Grafik 3" descr="42-21217983.jpg"/>
          <p:cNvPicPr>
            <a:picLocks noChangeAspect="1"/>
          </p:cNvPicPr>
          <p:nvPr/>
        </p:nvPicPr>
        <p:blipFill>
          <a:blip r:embed="rId2">
            <a:extLst>
              <a:ext uri="{28A0092B-C50C-407E-A947-70E740481C1C}">
                <a14:useLocalDpi xmlns:a14="http://schemas.microsoft.com/office/drawing/2010/main" val="0"/>
              </a:ext>
            </a:extLst>
          </a:blip>
          <a:srcRect t="8855" r="392" b="4073"/>
          <a:stretch>
            <a:fillRect/>
          </a:stretch>
        </p:blipFill>
        <p:spPr bwMode="auto">
          <a:xfrm>
            <a:off x="0" y="1268413"/>
            <a:ext cx="9144000"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0" y="2933944"/>
            <a:ext cx="5742130" cy="900101"/>
          </a:xfrm>
        </p:spPr>
        <p:txBody>
          <a:bodyPr>
            <a:normAutofit/>
          </a:bodyPr>
          <a:lstStyle/>
          <a:p>
            <a:pPr>
              <a:defRPr/>
            </a:pPr>
            <a:r>
              <a:rPr lang="de-DE" sz="3000" dirty="0">
                <a:ea typeface="+mn-ea"/>
              </a:rPr>
              <a:t>Verschließen Sie nicht die Augen!</a:t>
            </a:r>
          </a:p>
        </p:txBody>
      </p:sp>
      <p:pic>
        <p:nvPicPr>
          <p:cNvPr id="4" name="Grafik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7245" y="4591868"/>
            <a:ext cx="2643188"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179512" y="1448780"/>
            <a:ext cx="8784976" cy="3600400"/>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buFont typeface="+mj-lt"/>
              <a:buAutoNum type="arabicPeriod"/>
            </a:pPr>
            <a:r>
              <a:rPr lang="de-DE" sz="850" b="1" dirty="0" err="1"/>
              <a:t>BAuA</a:t>
            </a:r>
            <a:r>
              <a:rPr lang="de-DE" sz="850" b="1" dirty="0"/>
              <a:t> (Bundesanstalt für Arbeitsschutz und Arbeitsmedizin (2012): Stressreport Deutschland 2012. Psychische Anforderungen, Ressourcen und Befinden. Dortmund</a:t>
            </a:r>
            <a:br>
              <a:rPr lang="de-DE" sz="850" b="1" dirty="0"/>
            </a:br>
            <a:r>
              <a:rPr lang="de-DE" sz="850" dirty="0"/>
              <a:t>Link: http://</a:t>
            </a:r>
            <a:r>
              <a:rPr lang="de-DE" sz="850" dirty="0" smtClean="0"/>
              <a:t>www.baua.de/de/Publikationen/Fachbeitraege/Gd68.html;jsessionid=C802BF54851F6851F8EA23FF12122492</a:t>
            </a:r>
            <a:endParaRPr lang="de-DE" sz="850" dirty="0"/>
          </a:p>
          <a:p>
            <a:pPr marL="228600" indent="-228600">
              <a:buFont typeface="+mj-lt"/>
              <a:buAutoNum type="arabicPeriod"/>
            </a:pPr>
            <a:r>
              <a:rPr lang="de-DE" sz="850" b="1" dirty="0" smtClean="0"/>
              <a:t>BKK </a:t>
            </a:r>
            <a:r>
              <a:rPr lang="de-DE" sz="850" b="1" dirty="0"/>
              <a:t>Dachverband (2015): </a:t>
            </a:r>
            <a:r>
              <a:rPr lang="de-DE" sz="850" dirty="0"/>
              <a:t>Gesundheitsatlas. Gesundheit in Regionen - Blickpunkt Psyche.  Berlin</a:t>
            </a:r>
            <a:br>
              <a:rPr lang="de-DE" sz="850" dirty="0"/>
            </a:br>
            <a:r>
              <a:rPr lang="de-DE" sz="850" dirty="0"/>
              <a:t>Link: http://www.bkk-dachverband.de/publikationen/bkk-gesundheitsatlas/</a:t>
            </a:r>
          </a:p>
          <a:p>
            <a:pPr marL="228600" indent="-228600">
              <a:buFont typeface="+mj-lt"/>
              <a:buAutoNum type="arabicPeriod"/>
            </a:pPr>
            <a:r>
              <a:rPr lang="de-DE" sz="850" b="1" dirty="0"/>
              <a:t>BKK Dachverband (2015): </a:t>
            </a:r>
            <a:r>
              <a:rPr lang="de-DE" sz="850" dirty="0"/>
              <a:t>Gesundheitsreport. Langzeiterkrankungen.  Berlin</a:t>
            </a:r>
            <a:br>
              <a:rPr lang="de-DE" sz="850" dirty="0"/>
            </a:br>
            <a:r>
              <a:rPr lang="de-DE" sz="850" dirty="0"/>
              <a:t>Link: http://www.bkk-dachverband.de/publikationen/bkk-gesundheitsreport/ </a:t>
            </a:r>
          </a:p>
          <a:p>
            <a:pPr marL="228600" indent="-228600">
              <a:buFont typeface="+mj-lt"/>
              <a:buAutoNum type="arabicPeriod"/>
            </a:pPr>
            <a:r>
              <a:rPr lang="de-DE" sz="850" b="1" dirty="0"/>
              <a:t>BKK Dachverband (2015a): </a:t>
            </a:r>
            <a:r>
              <a:rPr lang="de-DE" sz="850" dirty="0"/>
              <a:t>Gesundheitsatlas. Gesundheit in Regionen - Blickpunkt Psyche.  Berlin</a:t>
            </a:r>
            <a:br>
              <a:rPr lang="de-DE" sz="850" dirty="0"/>
            </a:br>
            <a:r>
              <a:rPr lang="de-DE" sz="850" dirty="0"/>
              <a:t>Link: http://www.bkk-dachverband.de/publikationen/bkk-gesundheitsatlas/</a:t>
            </a:r>
          </a:p>
          <a:p>
            <a:pPr marL="228600" indent="-228600">
              <a:buFont typeface="+mj-lt"/>
              <a:buAutoNum type="arabicPeriod"/>
            </a:pPr>
            <a:r>
              <a:rPr lang="de-DE" sz="850" b="1" dirty="0" smtClean="0"/>
              <a:t>BKK </a:t>
            </a:r>
            <a:r>
              <a:rPr lang="de-DE" sz="850" b="1" dirty="0"/>
              <a:t>Dachverband (2015): </a:t>
            </a:r>
            <a:r>
              <a:rPr lang="de-DE" sz="850" dirty="0"/>
              <a:t>Psychisch krank im Job. Verstehen. Vorbeugen. Erkennen. Bewältigen. Berlin (Link folgt noch)</a:t>
            </a:r>
          </a:p>
          <a:p>
            <a:pPr marL="228600" indent="-228600">
              <a:buFont typeface="+mj-lt"/>
              <a:buAutoNum type="arabicPeriod"/>
            </a:pPr>
            <a:r>
              <a:rPr lang="de-DE" sz="850" b="1" dirty="0" smtClean="0"/>
              <a:t>BMAS </a:t>
            </a:r>
            <a:r>
              <a:rPr lang="de-DE" sz="850" b="1" dirty="0"/>
              <a:t>(Bundesministerium für Arbeit und Soziales) (</a:t>
            </a:r>
            <a:r>
              <a:rPr lang="de-DE" sz="850" b="1" dirty="0" smtClean="0"/>
              <a:t>2015): </a:t>
            </a:r>
            <a:r>
              <a:rPr lang="de-DE" sz="850" dirty="0"/>
              <a:t>Sicherheit und Gesundheit bei der Arbeit </a:t>
            </a:r>
            <a:r>
              <a:rPr lang="de-DE" sz="850" dirty="0" smtClean="0"/>
              <a:t>2014. </a:t>
            </a:r>
            <a:r>
              <a:rPr lang="de-DE" sz="850" dirty="0"/>
              <a:t>Unfallverhütungsbericht Arbeit. Dortmund, Berlin, Dresden</a:t>
            </a:r>
            <a:br>
              <a:rPr lang="de-DE" sz="850" dirty="0"/>
            </a:br>
            <a:r>
              <a:rPr lang="de-DE" sz="850" dirty="0"/>
              <a:t>http://www.baua.de/de/Informationen-fuer-die-Praxis/Statistiken/Suga/Suga_content.html </a:t>
            </a:r>
          </a:p>
          <a:p>
            <a:pPr marL="228600" indent="-228600">
              <a:buFont typeface="+mj-lt"/>
              <a:buAutoNum type="arabicPeriod"/>
            </a:pPr>
            <a:r>
              <a:rPr lang="de-DE" sz="850" b="1" dirty="0"/>
              <a:t>Deutsche Rentenversicherung Bund 2014: </a:t>
            </a:r>
            <a:r>
              <a:rPr lang="de-DE" sz="850" dirty="0"/>
              <a:t>Forschungsportal der Deutschen Rentenversicherung. Statistiken. Berlin</a:t>
            </a:r>
            <a:br>
              <a:rPr lang="de-DE" sz="850" dirty="0"/>
            </a:br>
            <a:r>
              <a:rPr lang="de-DE" sz="850" dirty="0"/>
              <a:t>Link: http://forschung.deutsche-rentenversicherung.de/ForschPortalWeb/contentAction.do?key=main_stat_rente&amp;chmenu=ispvwNavEntriesByHierarchy321 </a:t>
            </a:r>
          </a:p>
          <a:p>
            <a:pPr marL="228600" indent="-228600">
              <a:buFont typeface="+mj-lt"/>
              <a:buAutoNum type="arabicPeriod"/>
            </a:pPr>
            <a:r>
              <a:rPr lang="de-DE" sz="850" b="1" dirty="0"/>
              <a:t>DGB-Index Gute Arbeit (</a:t>
            </a:r>
            <a:r>
              <a:rPr lang="de-DE" sz="850" b="1" dirty="0" err="1"/>
              <a:t>Hg</a:t>
            </a:r>
            <a:r>
              <a:rPr lang="de-DE" sz="850" b="1" dirty="0"/>
              <a:t>.) </a:t>
            </a:r>
            <a:r>
              <a:rPr lang="de-DE" sz="850" dirty="0"/>
              <a:t>(2012): Arbeitshetze - Arbeitsintensivierung - Entgrenzung. So beurteilen Beschäftigte die Lage. Ergebnisse der Repräsentativumfrage 2011. Berlin </a:t>
            </a:r>
            <a:br>
              <a:rPr lang="de-DE" sz="850" dirty="0"/>
            </a:br>
            <a:r>
              <a:rPr lang="de-DE" sz="850" dirty="0"/>
              <a:t>Link: http://www.dgb-index-gute-arbeit.de/downloads/publikationen</a:t>
            </a:r>
          </a:p>
          <a:p>
            <a:pPr marL="228600" indent="-228600">
              <a:buFont typeface="+mj-lt"/>
              <a:buAutoNum type="arabicPeriod"/>
            </a:pPr>
            <a:r>
              <a:rPr lang="de-DE" sz="850" b="1" dirty="0" smtClean="0"/>
              <a:t>GKV-Spitzenverband </a:t>
            </a:r>
            <a:r>
              <a:rPr lang="de-DE" sz="850" b="1" dirty="0"/>
              <a:t>(2014): </a:t>
            </a:r>
            <a:r>
              <a:rPr lang="de-DE" sz="850" dirty="0"/>
              <a:t>Leitfaden Prävention. Berlin</a:t>
            </a:r>
            <a:br>
              <a:rPr lang="de-DE" sz="850" dirty="0"/>
            </a:br>
            <a:r>
              <a:rPr lang="de-DE" sz="850" dirty="0"/>
              <a:t>Link: https://www.gkvspitzenverband.de/krankenversicherung/praevention_selbsthilfe_beratung/praevention_und_betriebliche_gesundheitsfoerderung/leitfaden_praevention/leitfaden_praevention.jsp </a:t>
            </a:r>
          </a:p>
          <a:p>
            <a:pPr marL="228600" indent="-228600">
              <a:buFont typeface="+mj-lt"/>
              <a:buAutoNum type="arabicPeriod"/>
            </a:pPr>
            <a:r>
              <a:rPr lang="de-DE" sz="850" b="1" dirty="0" smtClean="0">
                <a:solidFill>
                  <a:srgbClr val="777777"/>
                </a:solidFill>
              </a:rPr>
              <a:t>INQA-Check </a:t>
            </a:r>
            <a:r>
              <a:rPr lang="de-DE" sz="850" b="1" dirty="0">
                <a:solidFill>
                  <a:srgbClr val="777777"/>
                </a:solidFill>
              </a:rPr>
              <a:t>„Psychische Gesundheit“</a:t>
            </a:r>
            <a:r>
              <a:rPr lang="de-DE" sz="850" dirty="0">
                <a:solidFill>
                  <a:srgbClr val="777777"/>
                </a:solidFill>
              </a:rPr>
              <a:t>, https://</a:t>
            </a:r>
            <a:r>
              <a:rPr lang="de-DE" sz="850" dirty="0" smtClean="0">
                <a:solidFill>
                  <a:srgbClr val="777777"/>
                </a:solidFill>
              </a:rPr>
              <a:t>psyga.inqa-check.de</a:t>
            </a:r>
            <a:endParaRPr lang="de-DE" sz="850" dirty="0"/>
          </a:p>
          <a:p>
            <a:pPr marL="228600" indent="-228600">
              <a:buFont typeface="+mj-lt"/>
              <a:buAutoNum type="arabicPeriod"/>
            </a:pPr>
            <a:r>
              <a:rPr lang="de-DE" sz="850" b="1" dirty="0" smtClean="0"/>
              <a:t>Initiative </a:t>
            </a:r>
            <a:r>
              <a:rPr lang="de-DE" sz="850" b="1" dirty="0"/>
              <a:t>Gesundheit und Arbeit (</a:t>
            </a:r>
            <a:r>
              <a:rPr lang="de-DE" sz="850" b="1" dirty="0" err="1"/>
              <a:t>iga</a:t>
            </a:r>
            <a:r>
              <a:rPr lang="de-DE" sz="850" b="1" dirty="0"/>
              <a:t>) (2015): </a:t>
            </a:r>
            <a:r>
              <a:rPr lang="de-DE" sz="850" dirty="0"/>
              <a:t>Führungskräfte sensibilisieren und Gesundheit fördern. Berlin</a:t>
            </a:r>
            <a:br>
              <a:rPr lang="de-DE" sz="850" dirty="0"/>
            </a:br>
            <a:r>
              <a:rPr lang="de-DE" sz="850" dirty="0"/>
              <a:t>Link: http://www.iga-info.de/veroeffentlichungen/igareporte/igareport-29/ </a:t>
            </a:r>
          </a:p>
          <a:p>
            <a:pPr marL="228600" indent="-228600">
              <a:buFont typeface="+mj-lt"/>
              <a:buAutoNum type="arabicPeriod"/>
            </a:pPr>
            <a:r>
              <a:rPr lang="de-DE" sz="850" b="1" dirty="0" smtClean="0"/>
              <a:t>Initiative </a:t>
            </a:r>
            <a:r>
              <a:rPr lang="de-DE" sz="850" b="1" dirty="0"/>
              <a:t>Gesundheit und Arbeit (</a:t>
            </a:r>
            <a:r>
              <a:rPr lang="de-DE" sz="850" b="1" dirty="0" err="1"/>
              <a:t>iga</a:t>
            </a:r>
            <a:r>
              <a:rPr lang="de-DE" sz="850" b="1" dirty="0"/>
              <a:t>) (2015): </a:t>
            </a:r>
            <a:r>
              <a:rPr lang="de-DE" sz="850" dirty="0"/>
              <a:t>Risikobereiche für psychische Belastungen. Berlin (eigene Darstellung)</a:t>
            </a:r>
            <a:br>
              <a:rPr lang="de-DE" sz="850" dirty="0"/>
            </a:br>
            <a:r>
              <a:rPr lang="de-DE" sz="850" dirty="0"/>
              <a:t>Link: http://www.iga-info.de/veroeffentlichungen/igareporte/igareport-31/ </a:t>
            </a:r>
          </a:p>
          <a:p>
            <a:pPr marL="228600" indent="-228600">
              <a:buFont typeface="+mj-lt"/>
              <a:buAutoNum type="arabicPeriod"/>
            </a:pPr>
            <a:r>
              <a:rPr lang="de-DE" sz="850" b="1" dirty="0" smtClean="0"/>
              <a:t>Initiative </a:t>
            </a:r>
            <a:r>
              <a:rPr lang="de-DE" sz="850" b="1" dirty="0"/>
              <a:t>Neue Qualität der Arbeit Geschäftsstelle (INQA) (2014): </a:t>
            </a:r>
            <a:r>
              <a:rPr lang="de-DE" sz="850" dirty="0"/>
              <a:t>INQA-Check „Psychische Gesundheit“. Berlin</a:t>
            </a:r>
            <a:br>
              <a:rPr lang="de-DE" sz="850" dirty="0"/>
            </a:br>
            <a:r>
              <a:rPr lang="de-DE" sz="850" dirty="0"/>
              <a:t>Link: https://psyga.inqa-check.de</a:t>
            </a:r>
          </a:p>
          <a:p>
            <a:pPr marL="228600" indent="-228600">
              <a:buFont typeface="+mj-lt"/>
              <a:buAutoNum type="arabicPeriod"/>
            </a:pPr>
            <a:r>
              <a:rPr lang="de-DE" sz="850" b="1" dirty="0"/>
              <a:t>Initiative Gesundheit &amp; Arbeit (</a:t>
            </a:r>
            <a:r>
              <a:rPr lang="de-DE" sz="850" b="1" dirty="0" err="1"/>
              <a:t>iga</a:t>
            </a:r>
            <a:r>
              <a:rPr lang="de-DE" sz="850" dirty="0"/>
              <a:t>) (2009): Psychische Gesundheit im Erwerbsleben. </a:t>
            </a:r>
            <a:r>
              <a:rPr lang="de-DE" sz="850" dirty="0" err="1"/>
              <a:t>iga.Fakten</a:t>
            </a:r>
            <a:r>
              <a:rPr lang="de-DE" sz="850" dirty="0"/>
              <a:t> 1. Essen</a:t>
            </a:r>
            <a:br>
              <a:rPr lang="de-DE" sz="850" dirty="0"/>
            </a:br>
            <a:r>
              <a:rPr lang="de-DE" sz="850" dirty="0"/>
              <a:t>PDF-Download: http://www.iga-info.de/fileadmin/Veroeffentlichungen/iga-Fakten_Praeventionsempfehlungen/iga-Fakten_1_Psychische_Gesundheit_Erwerbsleben_01.pdf </a:t>
            </a:r>
            <a:endParaRPr lang="de-DE" sz="850" dirty="0" smtClean="0"/>
          </a:p>
          <a:p>
            <a:pPr marL="228600" indent="-228600">
              <a:buFont typeface="+mj-lt"/>
              <a:buAutoNum type="arabicPeriod"/>
            </a:pPr>
            <a:r>
              <a:rPr lang="de-DE" sz="850" b="1" dirty="0"/>
              <a:t>Jacobi, F. et al. (2013). </a:t>
            </a:r>
            <a:r>
              <a:rPr lang="de-DE" sz="850" dirty="0"/>
              <a:t>The design and </a:t>
            </a:r>
            <a:r>
              <a:rPr lang="de-DE" sz="850" dirty="0" err="1"/>
              <a:t>methods</a:t>
            </a:r>
            <a:r>
              <a:rPr lang="de-DE" sz="850" dirty="0"/>
              <a:t> </a:t>
            </a:r>
            <a:r>
              <a:rPr lang="de-DE" sz="850" dirty="0" err="1"/>
              <a:t>of</a:t>
            </a:r>
            <a:r>
              <a:rPr lang="de-DE" sz="850" dirty="0"/>
              <a:t> </a:t>
            </a:r>
            <a:r>
              <a:rPr lang="de-DE" sz="850" dirty="0" err="1"/>
              <a:t>the</a:t>
            </a:r>
            <a:r>
              <a:rPr lang="de-DE" sz="850" dirty="0"/>
              <a:t> mental </a:t>
            </a:r>
            <a:r>
              <a:rPr lang="de-DE" sz="850" dirty="0" err="1"/>
              <a:t>health</a:t>
            </a:r>
            <a:r>
              <a:rPr lang="de-DE" sz="850" dirty="0"/>
              <a:t> </a:t>
            </a:r>
            <a:r>
              <a:rPr lang="de-DE" sz="850" dirty="0" err="1"/>
              <a:t>module</a:t>
            </a:r>
            <a:r>
              <a:rPr lang="de-DE" sz="850" dirty="0"/>
              <a:t> in </a:t>
            </a:r>
            <a:r>
              <a:rPr lang="de-DE" sz="850" dirty="0" err="1"/>
              <a:t>the</a:t>
            </a:r>
            <a:r>
              <a:rPr lang="de-DE" sz="850" dirty="0"/>
              <a:t> German Health Interview and </a:t>
            </a:r>
            <a:r>
              <a:rPr lang="de-DE" sz="850" dirty="0" err="1"/>
              <a:t>Examination</a:t>
            </a:r>
            <a:r>
              <a:rPr lang="de-DE" sz="850" dirty="0"/>
              <a:t> Survey </a:t>
            </a:r>
            <a:r>
              <a:rPr lang="de-DE" sz="850" dirty="0" err="1"/>
              <a:t>for</a:t>
            </a:r>
            <a:r>
              <a:rPr lang="de-DE" sz="850" dirty="0"/>
              <a:t> </a:t>
            </a:r>
            <a:r>
              <a:rPr lang="de-DE" sz="850" dirty="0" err="1"/>
              <a:t>Adults</a:t>
            </a:r>
            <a:r>
              <a:rPr lang="de-DE" sz="850" dirty="0"/>
              <a:t> (DEGS1-MH): The design and </a:t>
            </a:r>
            <a:r>
              <a:rPr lang="de-DE" sz="850" dirty="0" err="1"/>
              <a:t>methods</a:t>
            </a:r>
            <a:r>
              <a:rPr lang="de-DE" sz="850" dirty="0"/>
              <a:t> </a:t>
            </a:r>
            <a:r>
              <a:rPr lang="de-DE" sz="850" dirty="0" err="1"/>
              <a:t>of</a:t>
            </a:r>
            <a:r>
              <a:rPr lang="de-DE" sz="850" dirty="0"/>
              <a:t> </a:t>
            </a:r>
            <a:r>
              <a:rPr lang="de-DE" sz="850" dirty="0" err="1"/>
              <a:t>the</a:t>
            </a:r>
            <a:r>
              <a:rPr lang="de-DE" sz="850" dirty="0"/>
              <a:t> DEGS1-MH. In J </a:t>
            </a:r>
            <a:r>
              <a:rPr lang="de-DE" sz="850" dirty="0" err="1"/>
              <a:t>Methods</a:t>
            </a:r>
            <a:r>
              <a:rPr lang="de-DE" sz="850" dirty="0"/>
              <a:t> </a:t>
            </a:r>
            <a:r>
              <a:rPr lang="de-DE" sz="850" dirty="0" err="1"/>
              <a:t>Psyiatr</a:t>
            </a:r>
            <a:r>
              <a:rPr lang="de-DE" sz="850" dirty="0"/>
              <a:t> Res, 22(2): 83-99</a:t>
            </a:r>
          </a:p>
          <a:p>
            <a:pPr marL="228600" indent="-228600">
              <a:buFont typeface="+mj-lt"/>
              <a:buAutoNum type="arabicPeriod"/>
            </a:pPr>
            <a:r>
              <a:rPr lang="de-DE" sz="850" b="1" dirty="0" smtClean="0"/>
              <a:t>Rau</a:t>
            </a:r>
            <a:r>
              <a:rPr lang="de-DE" sz="850" b="1" dirty="0"/>
              <a:t>, R., &amp; Henkel, D. (2013): </a:t>
            </a:r>
            <a:r>
              <a:rPr lang="de-DE" sz="850" dirty="0"/>
              <a:t>Zusammenhang von Arbeitsbelastungen und psychischen Erkrankungen: Review der Datenlage. Der Nervenarzt, 84:791-798</a:t>
            </a:r>
          </a:p>
          <a:p>
            <a:pPr marL="0" indent="0">
              <a:buNone/>
            </a:pPr>
            <a:endParaRPr lang="de-DE" sz="850" b="1" dirty="0" smtClean="0"/>
          </a:p>
          <a:p>
            <a:pPr marL="0" indent="0">
              <a:buNone/>
            </a:pPr>
            <a:r>
              <a:rPr lang="de-DE" sz="850" b="1" dirty="0" smtClean="0"/>
              <a:t>Bilder</a:t>
            </a:r>
            <a:r>
              <a:rPr lang="de-DE" sz="850" b="1" dirty="0"/>
              <a:t>:  </a:t>
            </a:r>
            <a:r>
              <a:rPr lang="de-DE" sz="850" dirty="0" smtClean="0"/>
              <a:t>Die </a:t>
            </a:r>
            <a:r>
              <a:rPr lang="de-DE" sz="850" dirty="0"/>
              <a:t>in der Präsentation verwendeten Bilder (nicht die Abbildungen) stammen aus der Bilddatenbank des Anbieters </a:t>
            </a:r>
            <a:r>
              <a:rPr lang="de-DE" sz="850" dirty="0" err="1"/>
              <a:t>Corbis</a:t>
            </a:r>
            <a:r>
              <a:rPr lang="de-DE" sz="850" dirty="0"/>
              <a:t>. </a:t>
            </a:r>
            <a:r>
              <a:rPr lang="de-DE" sz="850" dirty="0" smtClean="0"/>
              <a:t>Für </a:t>
            </a:r>
            <a:r>
              <a:rPr lang="de-DE" sz="850" dirty="0"/>
              <a:t>Betriebskrankenkassen und BKK Verbände sind die aufgelisteten Bilder zeitlich uneingeschränkt </a:t>
            </a:r>
            <a:r>
              <a:rPr lang="de-DE" sz="850" dirty="0" smtClean="0"/>
              <a:t>nutzbar.</a:t>
            </a:r>
            <a:endParaRPr lang="de-DE" sz="850" dirty="0"/>
          </a:p>
        </p:txBody>
      </p:sp>
      <p:sp>
        <p:nvSpPr>
          <p:cNvPr id="4" name="Titel 1"/>
          <p:cNvSpPr txBox="1">
            <a:spLocks/>
          </p:cNvSpPr>
          <p:nvPr/>
        </p:nvSpPr>
        <p:spPr>
          <a:xfrm>
            <a:off x="179512" y="836712"/>
            <a:ext cx="8784976" cy="612068"/>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r>
              <a:rPr lang="de-DE" sz="3500" dirty="0"/>
              <a:t>Quellen</a:t>
            </a:r>
          </a:p>
        </p:txBody>
      </p:sp>
    </p:spTree>
    <p:extLst>
      <p:ext uri="{BB962C8B-B14F-4D97-AF65-F5344CB8AC3E}">
        <p14:creationId xmlns:p14="http://schemas.microsoft.com/office/powerpoint/2010/main" val="3791409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dirty="0"/>
              <a:t>Nehmen psychische Erkrankungen zu?</a:t>
            </a:r>
          </a:p>
        </p:txBody>
      </p:sp>
    </p:spTree>
    <p:extLst>
      <p:ext uri="{BB962C8B-B14F-4D97-AF65-F5344CB8AC3E}">
        <p14:creationId xmlns:p14="http://schemas.microsoft.com/office/powerpoint/2010/main" val="1847439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566555" y="1773238"/>
            <a:ext cx="7968878" cy="953684"/>
          </a:xfrm>
          <a:prstGeom prst="rect">
            <a:avLst/>
          </a:prstGeom>
          <a:solidFill>
            <a:srgbClr val="FDD205">
              <a:alpha val="92000"/>
            </a:srgbClr>
          </a:solidFill>
        </p:spPr>
        <p:txBody>
          <a:bodyPr lIns="252000" anchor="ctr"/>
          <a:lstStyle>
            <a:lvl1pPr algn="l" defTabSz="914400" rtl="0" eaLnBrk="1" latinLnBrk="0" hangingPunct="1">
              <a:spcBef>
                <a:spcPct val="0"/>
              </a:spcBef>
              <a:buNone/>
              <a:defRPr sz="3600" kern="1200">
                <a:solidFill>
                  <a:schemeClr val="tx1"/>
                </a:solidFill>
                <a:latin typeface="+mj-lt"/>
                <a:ea typeface="+mj-ea"/>
                <a:cs typeface="+mj-cs"/>
              </a:defRPr>
            </a:lvl1pPr>
          </a:lstStyle>
          <a:p>
            <a:pPr fontAlgn="auto">
              <a:spcAft>
                <a:spcPts val="0"/>
              </a:spcAft>
              <a:defRPr/>
            </a:pPr>
            <a:endParaRPr lang="de-DE" sz="2800" b="1" dirty="0" smtClean="0">
              <a:solidFill>
                <a:schemeClr val="bg1"/>
              </a:solidFill>
            </a:endParaRPr>
          </a:p>
        </p:txBody>
      </p:sp>
      <p:sp>
        <p:nvSpPr>
          <p:cNvPr id="7" name="Inhaltsplatzhalter 2"/>
          <p:cNvSpPr txBox="1">
            <a:spLocks/>
          </p:cNvSpPr>
          <p:nvPr/>
        </p:nvSpPr>
        <p:spPr>
          <a:xfrm>
            <a:off x="566555" y="2726922"/>
            <a:ext cx="7969440" cy="2772308"/>
          </a:xfrm>
          <a:prstGeom prst="rect">
            <a:avLst/>
          </a:prstGeom>
          <a:solidFill>
            <a:schemeClr val="bg1">
              <a:lumMod val="50000"/>
              <a:alpha val="95000"/>
            </a:schemeClr>
          </a:solidFill>
        </p:spPr>
        <p:txBody>
          <a:bodyPr lIns="360000" tIns="144000"/>
          <a:lstStyle>
            <a:lvl1pPr marL="342900" indent="-342900" algn="l" rtl="0" eaLnBrk="0" fontAlgn="base" hangingPunct="0">
              <a:spcBef>
                <a:spcPct val="20000"/>
              </a:spcBef>
              <a:spcAft>
                <a:spcPct val="0"/>
              </a:spcAft>
              <a:buClr>
                <a:srgbClr val="FDD205"/>
              </a:buClr>
              <a:buFont typeface="Arial" charset="0"/>
              <a:buChar char="•"/>
              <a:defRPr sz="2400"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000" kern="1200">
                <a:solidFill>
                  <a:schemeClr val="bg1"/>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1800" kern="1200">
                <a:solidFill>
                  <a:schemeClr val="bg1"/>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1600" kern="1200">
                <a:solidFill>
                  <a:schemeClr val="bg1"/>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2000" dirty="0"/>
              <a:t>Psychische Störungen sind der zweithäufigste Grund für eine Krankschreibung, verursachen die längsten Fehlzeiten und sind der häufigste Grund für </a:t>
            </a:r>
            <a:r>
              <a:rPr lang="de-DE" sz="2000" dirty="0" smtClean="0"/>
              <a:t>Frühberentungen.</a:t>
            </a:r>
          </a:p>
          <a:p>
            <a:pPr marL="0" indent="0">
              <a:buNone/>
            </a:pPr>
            <a:endParaRPr lang="de-DE" sz="2000" dirty="0" smtClean="0"/>
          </a:p>
          <a:p>
            <a:pPr marL="0" indent="0">
              <a:buNone/>
            </a:pPr>
            <a:r>
              <a:rPr lang="de-DE" sz="2000" dirty="0" smtClean="0"/>
              <a:t>In </a:t>
            </a:r>
            <a:r>
              <a:rPr lang="de-DE" sz="2000" dirty="0"/>
              <a:t>Deutschland ist seit Ende der 1990er-Jahre keine generelle Zunahme psychischer Störungen zu verzeichnen. Vielmehr ist davon auszugehen, dass mit der zunehmenden Akzeptanz des Themas, mehr Fälle zu Tage treten. </a:t>
            </a:r>
          </a:p>
        </p:txBody>
      </p:sp>
      <p:sp>
        <p:nvSpPr>
          <p:cNvPr id="8" name="Inhaltsplatzhalter 2"/>
          <p:cNvSpPr txBox="1">
            <a:spLocks/>
          </p:cNvSpPr>
          <p:nvPr/>
        </p:nvSpPr>
        <p:spPr>
          <a:xfrm>
            <a:off x="596257" y="1844824"/>
            <a:ext cx="7756163" cy="724839"/>
          </a:xfrm>
          <a:prstGeom prst="rect">
            <a:avLst/>
          </a:prstGeom>
        </p:spPr>
        <p:txBody>
          <a:bodyPr lIns="360000">
            <a:noAutofit/>
          </a:bodyPr>
          <a:lstStyle>
            <a:lvl1pPr marL="0" indent="0" algn="l" rtl="0" eaLnBrk="0" fontAlgn="base" hangingPunct="0">
              <a:spcBef>
                <a:spcPct val="20000"/>
              </a:spcBef>
              <a:spcAft>
                <a:spcPct val="0"/>
              </a:spcAft>
              <a:buClr>
                <a:srgbClr val="FDD205"/>
              </a:buClr>
              <a:buFontTx/>
              <a:buNone/>
              <a:defRPr sz="2800" b="1" kern="1200">
                <a:solidFill>
                  <a:schemeClr val="bg1"/>
                </a:solidFill>
                <a:latin typeface="+mn-lt"/>
                <a:ea typeface="+mn-ea"/>
                <a:cs typeface="+mn-cs"/>
              </a:defRPr>
            </a:lvl1pPr>
            <a:lvl2pPr marL="742950" indent="-285750" algn="l" rtl="0" eaLnBrk="0" fontAlgn="base" hangingPunct="0">
              <a:spcBef>
                <a:spcPct val="20000"/>
              </a:spcBef>
              <a:spcAft>
                <a:spcPct val="0"/>
              </a:spcAft>
              <a:buClr>
                <a:srgbClr val="FDD205"/>
              </a:buClr>
              <a:buFont typeface="Arial" charset="0"/>
              <a:buChar char="–"/>
              <a:defRPr sz="2000" kern="1200">
                <a:solidFill>
                  <a:schemeClr val="bg1">
                    <a:lumMod val="50000"/>
                  </a:schemeClr>
                </a:solidFill>
                <a:latin typeface="+mn-lt"/>
                <a:ea typeface="+mn-ea"/>
                <a:cs typeface="+mn-cs"/>
              </a:defRPr>
            </a:lvl2pPr>
            <a:lvl3pPr marL="1143000" indent="-228600" algn="l" rtl="0" eaLnBrk="0" fontAlgn="base" hangingPunct="0">
              <a:spcBef>
                <a:spcPct val="20000"/>
              </a:spcBef>
              <a:spcAft>
                <a:spcPct val="0"/>
              </a:spcAft>
              <a:buClr>
                <a:srgbClr val="FDD205"/>
              </a:buClr>
              <a:buFont typeface="Arial" charset="0"/>
              <a:buChar char="•"/>
              <a:defRPr sz="1800" kern="1200">
                <a:solidFill>
                  <a:schemeClr val="bg1">
                    <a:lumMod val="50000"/>
                  </a:schemeClr>
                </a:solidFill>
                <a:latin typeface="+mn-lt"/>
                <a:ea typeface="+mn-ea"/>
                <a:cs typeface="+mn-cs"/>
              </a:defRPr>
            </a:lvl3pPr>
            <a:lvl4pPr marL="16002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4pPr>
            <a:lvl5pPr marL="2057400" indent="-228600" algn="l" rtl="0" eaLnBrk="0" fontAlgn="base" hangingPunct="0">
              <a:spcBef>
                <a:spcPct val="20000"/>
              </a:spcBef>
              <a:spcAft>
                <a:spcPct val="0"/>
              </a:spcAft>
              <a:buClr>
                <a:srgbClr val="FDD205"/>
              </a:buClr>
              <a:buFont typeface="Arial" charset="0"/>
              <a:buChar char="»"/>
              <a:defRPr sz="16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500" dirty="0"/>
              <a:t>AU-Tage und Frühberentungen aufgrund von psychischen Störungen</a:t>
            </a:r>
            <a:endParaRPr lang="de-DE" sz="2500" dirty="0" smtClean="0"/>
          </a:p>
        </p:txBody>
      </p:sp>
    </p:spTree>
    <p:extLst>
      <p:ext uri="{BB962C8B-B14F-4D97-AF65-F5344CB8AC3E}">
        <p14:creationId xmlns:p14="http://schemas.microsoft.com/office/powerpoint/2010/main" val="1769921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190471" y="783757"/>
            <a:ext cx="8784976" cy="1209327"/>
          </a:xfrm>
        </p:spPr>
        <p:txBody>
          <a:bodyPr/>
          <a:lstStyle/>
          <a:p>
            <a:r>
              <a:rPr lang="de-DE" sz="3000" dirty="0" smtClean="0">
                <a:solidFill>
                  <a:srgbClr val="FF0000"/>
                </a:solidFill>
              </a:rPr>
              <a:t/>
            </a:r>
            <a:br>
              <a:rPr lang="de-DE" sz="3000" dirty="0" smtClean="0">
                <a:solidFill>
                  <a:srgbClr val="FF0000"/>
                </a:solidFill>
              </a:rPr>
            </a:br>
            <a:r>
              <a:rPr lang="de-DE" sz="3500" dirty="0"/>
              <a:t>Wo der Schuh drückt: Die häufigsten Gründe für Krankschreibungen</a:t>
            </a:r>
            <a:r>
              <a:rPr lang="de-DE" sz="3000" dirty="0" smtClean="0">
                <a:solidFill>
                  <a:srgbClr val="FF0000"/>
                </a:solidFill>
              </a:rPr>
              <a:t/>
            </a:r>
            <a:br>
              <a:rPr lang="de-DE" sz="3000" dirty="0" smtClean="0">
                <a:solidFill>
                  <a:srgbClr val="FF0000"/>
                </a:solidFill>
              </a:rPr>
            </a:br>
            <a:endParaRPr lang="de-DE" sz="3000" dirty="0">
              <a:solidFill>
                <a:srgbClr val="92D050"/>
              </a:solidFill>
            </a:endParaRPr>
          </a:p>
        </p:txBody>
      </p:sp>
      <p:graphicFrame>
        <p:nvGraphicFramePr>
          <p:cNvPr id="3" name="Diagramm 2"/>
          <p:cNvGraphicFramePr/>
          <p:nvPr>
            <p:extLst>
              <p:ext uri="{D42A27DB-BD31-4B8C-83A1-F6EECF244321}">
                <p14:modId xmlns:p14="http://schemas.microsoft.com/office/powerpoint/2010/main" val="1176647216"/>
              </p:ext>
            </p:extLst>
          </p:nvPr>
        </p:nvGraphicFramePr>
        <p:xfrm>
          <a:off x="386534" y="2006894"/>
          <a:ext cx="8145905" cy="416222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hteck 1"/>
          <p:cNvSpPr/>
          <p:nvPr/>
        </p:nvSpPr>
        <p:spPr>
          <a:xfrm>
            <a:off x="5562110" y="2258870"/>
            <a:ext cx="3240360" cy="830997"/>
          </a:xfrm>
          <a:prstGeom prst="rect">
            <a:avLst/>
          </a:prstGeom>
        </p:spPr>
        <p:txBody>
          <a:bodyPr wrap="square">
            <a:spAutoFit/>
          </a:bodyPr>
          <a:lstStyle/>
          <a:p>
            <a:r>
              <a:rPr lang="de-DE" sz="1600" b="1" dirty="0">
                <a:solidFill>
                  <a:schemeClr val="bg1">
                    <a:lumMod val="50000"/>
                  </a:schemeClr>
                </a:solidFill>
                <a:latin typeface="+mn-lt"/>
                <a:ea typeface="+mn-ea"/>
                <a:cs typeface="+mn-cs"/>
              </a:rPr>
              <a:t>Psychisch bedingte Erkrankungen sind der zweithäufigste Grund für eine Krankschreibung. </a:t>
            </a:r>
          </a:p>
        </p:txBody>
      </p:sp>
      <p:sp>
        <p:nvSpPr>
          <p:cNvPr id="7" name="Untertitel 2"/>
          <p:cNvSpPr txBox="1">
            <a:spLocks/>
          </p:cNvSpPr>
          <p:nvPr/>
        </p:nvSpPr>
        <p:spPr>
          <a:xfrm>
            <a:off x="208400" y="6320928"/>
            <a:ext cx="1944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BKK Dachverband 2015, S. 37</a:t>
            </a:r>
          </a:p>
        </p:txBody>
      </p:sp>
    </p:spTree>
    <p:extLst>
      <p:ext uri="{BB962C8B-B14F-4D97-AF65-F5344CB8AC3E}">
        <p14:creationId xmlns:p14="http://schemas.microsoft.com/office/powerpoint/2010/main" val="26188802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a:graphicFrameLocks noGrp="1"/>
          </p:cNvGraphicFramePr>
          <p:nvPr>
            <p:extLst>
              <p:ext uri="{D42A27DB-BD31-4B8C-83A1-F6EECF244321}">
                <p14:modId xmlns:p14="http://schemas.microsoft.com/office/powerpoint/2010/main" val="3158212182"/>
              </p:ext>
            </p:extLst>
          </p:nvPr>
        </p:nvGraphicFramePr>
        <p:xfrm>
          <a:off x="656655" y="1988840"/>
          <a:ext cx="7560750" cy="43458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ctrTitle"/>
          </p:nvPr>
        </p:nvSpPr>
        <p:spPr>
          <a:xfrm>
            <a:off x="179512" y="836712"/>
            <a:ext cx="8784976" cy="477053"/>
          </a:xfrm>
        </p:spPr>
        <p:txBody>
          <a:bodyPr/>
          <a:lstStyle/>
          <a:p>
            <a:r>
              <a:rPr lang="de-DE" sz="3000" dirty="0"/>
              <a:t>Psychisch bedingte Fehlzeiten steigen </a:t>
            </a:r>
            <a:r>
              <a:rPr lang="de-DE" sz="3000" dirty="0" smtClean="0"/>
              <a:t>kontinuierlich</a:t>
            </a:r>
            <a:endParaRPr lang="de-DE" sz="3000" dirty="0"/>
          </a:p>
        </p:txBody>
      </p:sp>
      <p:sp>
        <p:nvSpPr>
          <p:cNvPr id="3" name="Rechteck 2"/>
          <p:cNvSpPr/>
          <p:nvPr/>
        </p:nvSpPr>
        <p:spPr>
          <a:xfrm>
            <a:off x="566737" y="6334726"/>
            <a:ext cx="2106667" cy="230832"/>
          </a:xfrm>
          <a:prstGeom prst="rect">
            <a:avLst/>
          </a:prstGeom>
        </p:spPr>
        <p:txBody>
          <a:bodyPr wrap="none">
            <a:spAutoFit/>
          </a:bodyPr>
          <a:lstStyle/>
          <a:p>
            <a:r>
              <a:rPr lang="de-DE" sz="900" dirty="0">
                <a:solidFill>
                  <a:srgbClr val="777777"/>
                </a:solidFill>
                <a:latin typeface="+mj-lt"/>
              </a:rPr>
              <a:t>Quelle: BKK Dachverband 2015, S. 37, 86 </a:t>
            </a:r>
          </a:p>
        </p:txBody>
      </p:sp>
      <p:sp>
        <p:nvSpPr>
          <p:cNvPr id="4" name="Rechteck 3"/>
          <p:cNvSpPr/>
          <p:nvPr/>
        </p:nvSpPr>
        <p:spPr>
          <a:xfrm>
            <a:off x="476545" y="1337101"/>
            <a:ext cx="8100900" cy="584775"/>
          </a:xfrm>
          <a:prstGeom prst="rect">
            <a:avLst/>
          </a:prstGeom>
        </p:spPr>
        <p:txBody>
          <a:bodyPr wrap="square">
            <a:spAutoFit/>
          </a:bodyPr>
          <a:lstStyle/>
          <a:p>
            <a:r>
              <a:rPr lang="de-DE" sz="1600" dirty="0">
                <a:solidFill>
                  <a:schemeClr val="bg1">
                    <a:lumMod val="50000"/>
                  </a:schemeClr>
                </a:solidFill>
                <a:latin typeface="+mn-lt"/>
                <a:ea typeface="+mn-ea"/>
                <a:cs typeface="+mn-cs"/>
              </a:rPr>
              <a:t>In den letzten 10 Jahren haben sich die Arbeitsunfähigkeitstage aufgrund psychischer Erkrankungen </a:t>
            </a:r>
            <a:r>
              <a:rPr lang="de-DE" sz="1600" dirty="0" smtClean="0">
                <a:solidFill>
                  <a:schemeClr val="bg1">
                    <a:lumMod val="50000"/>
                  </a:schemeClr>
                </a:solidFill>
                <a:latin typeface="+mn-lt"/>
                <a:ea typeface="+mn-ea"/>
                <a:cs typeface="+mn-cs"/>
              </a:rPr>
              <a:t>mehr </a:t>
            </a:r>
            <a:r>
              <a:rPr lang="de-DE" sz="1600" dirty="0">
                <a:solidFill>
                  <a:schemeClr val="bg1">
                    <a:lumMod val="50000"/>
                  </a:schemeClr>
                </a:solidFill>
                <a:latin typeface="+mn-lt"/>
                <a:ea typeface="+mn-ea"/>
                <a:cs typeface="+mn-cs"/>
              </a:rPr>
              <a:t>als verdoppelt (+ 129 %)</a:t>
            </a:r>
          </a:p>
        </p:txBody>
      </p:sp>
    </p:spTree>
    <p:extLst>
      <p:ext uri="{BB962C8B-B14F-4D97-AF65-F5344CB8AC3E}">
        <p14:creationId xmlns:p14="http://schemas.microsoft.com/office/powerpoint/2010/main" val="3438791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m 27"/>
          <p:cNvGraphicFramePr/>
          <p:nvPr>
            <p:extLst>
              <p:ext uri="{D42A27DB-BD31-4B8C-83A1-F6EECF244321}">
                <p14:modId xmlns:p14="http://schemas.microsoft.com/office/powerpoint/2010/main" val="2540446115"/>
              </p:ext>
            </p:extLst>
          </p:nvPr>
        </p:nvGraphicFramePr>
        <p:xfrm>
          <a:off x="501598" y="1861371"/>
          <a:ext cx="8153616" cy="4500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Diagramm 124"/>
          <p:cNvGraphicFramePr>
            <a:graphicFrameLocks/>
          </p:cNvGraphicFramePr>
          <p:nvPr>
            <p:extLst>
              <p:ext uri="{D42A27DB-BD31-4B8C-83A1-F6EECF244321}">
                <p14:modId xmlns:p14="http://schemas.microsoft.com/office/powerpoint/2010/main" val="3657446576"/>
              </p:ext>
            </p:extLst>
          </p:nvPr>
        </p:nvGraphicFramePr>
        <p:xfrm>
          <a:off x="440600" y="1978501"/>
          <a:ext cx="8153616" cy="4328072"/>
        </p:xfrm>
        <a:graphic>
          <a:graphicData uri="http://schemas.openxmlformats.org/drawingml/2006/chart">
            <c:chart xmlns:c="http://schemas.openxmlformats.org/drawingml/2006/chart" xmlns:r="http://schemas.openxmlformats.org/officeDocument/2006/relationships" r:id="rId4"/>
          </a:graphicData>
        </a:graphic>
      </p:graphicFrame>
      <p:sp>
        <p:nvSpPr>
          <p:cNvPr id="21" name="Untertitel 2"/>
          <p:cNvSpPr txBox="1">
            <a:spLocks/>
          </p:cNvSpPr>
          <p:nvPr/>
        </p:nvSpPr>
        <p:spPr>
          <a:xfrm>
            <a:off x="431540" y="6233254"/>
            <a:ext cx="8497192" cy="256086"/>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900" dirty="0">
                <a:solidFill>
                  <a:srgbClr val="777777"/>
                </a:solidFill>
              </a:rPr>
              <a:t>Quellen: BKK Dachverband </a:t>
            </a:r>
            <a:r>
              <a:rPr lang="de-DE" sz="900" dirty="0" smtClean="0">
                <a:solidFill>
                  <a:srgbClr val="777777"/>
                </a:solidFill>
              </a:rPr>
              <a:t>2015, S. 39; Deutsche </a:t>
            </a:r>
            <a:r>
              <a:rPr lang="de-DE" sz="900" dirty="0">
                <a:solidFill>
                  <a:srgbClr val="777777"/>
                </a:solidFill>
              </a:rPr>
              <a:t>Rentenversicherung Bund 2014</a:t>
            </a:r>
          </a:p>
        </p:txBody>
      </p:sp>
      <p:sp>
        <p:nvSpPr>
          <p:cNvPr id="15" name="Titel 1"/>
          <p:cNvSpPr>
            <a:spLocks noGrp="1"/>
          </p:cNvSpPr>
          <p:nvPr>
            <p:ph type="ctrTitle"/>
          </p:nvPr>
        </p:nvSpPr>
        <p:spPr>
          <a:xfrm>
            <a:off x="179512" y="786809"/>
            <a:ext cx="8784976" cy="477053"/>
          </a:xfrm>
        </p:spPr>
        <p:txBody>
          <a:bodyPr/>
          <a:lstStyle/>
          <a:p>
            <a:r>
              <a:rPr lang="de-DE" sz="3000" dirty="0"/>
              <a:t>Zu früh und zu lang</a:t>
            </a:r>
          </a:p>
        </p:txBody>
      </p:sp>
      <p:sp>
        <p:nvSpPr>
          <p:cNvPr id="17" name="Rechteck 16"/>
          <p:cNvSpPr/>
          <p:nvPr/>
        </p:nvSpPr>
        <p:spPr>
          <a:xfrm>
            <a:off x="440600" y="1269050"/>
            <a:ext cx="7920697" cy="584775"/>
          </a:xfrm>
          <a:prstGeom prst="rect">
            <a:avLst/>
          </a:prstGeom>
        </p:spPr>
        <p:txBody>
          <a:bodyPr wrap="square">
            <a:spAutoFit/>
          </a:bodyPr>
          <a:lstStyle/>
          <a:p>
            <a:r>
              <a:rPr lang="de-DE" sz="1600" dirty="0">
                <a:solidFill>
                  <a:schemeClr val="bg1">
                    <a:lumMod val="50000"/>
                  </a:schemeClr>
                </a:solidFill>
                <a:latin typeface="+mn-lt"/>
                <a:ea typeface="+mn-ea"/>
                <a:cs typeface="+mn-cs"/>
              </a:rPr>
              <a:t>Psychische Erkrankungen verursachen lange Fehlzeiten und sind die Hauptursache für eine </a:t>
            </a:r>
            <a:r>
              <a:rPr lang="de-DE" sz="1600" dirty="0" smtClean="0">
                <a:solidFill>
                  <a:schemeClr val="bg1">
                    <a:lumMod val="50000"/>
                  </a:schemeClr>
                </a:solidFill>
                <a:latin typeface="+mn-lt"/>
                <a:ea typeface="+mn-ea"/>
                <a:cs typeface="+mn-cs"/>
              </a:rPr>
              <a:t>Frühberentung.</a:t>
            </a:r>
            <a:endParaRPr lang="de-DE" sz="1600" dirty="0">
              <a:solidFill>
                <a:schemeClr val="bg1">
                  <a:lumMod val="50000"/>
                </a:schemeClr>
              </a:solidFill>
              <a:latin typeface="+mn-lt"/>
              <a:ea typeface="+mn-ea"/>
              <a:cs typeface="+mn-cs"/>
            </a:endParaRPr>
          </a:p>
        </p:txBody>
      </p:sp>
      <p:sp>
        <p:nvSpPr>
          <p:cNvPr id="30" name="Textfeld 29"/>
          <p:cNvSpPr txBox="1"/>
          <p:nvPr/>
        </p:nvSpPr>
        <p:spPr>
          <a:xfrm>
            <a:off x="3472897" y="2822739"/>
            <a:ext cx="829073" cy="246221"/>
          </a:xfrm>
          <a:prstGeom prst="rect">
            <a:avLst/>
          </a:prstGeom>
          <a:noFill/>
        </p:spPr>
        <p:txBody>
          <a:bodyPr wrap="none" rtlCol="0">
            <a:spAutoFit/>
          </a:bodyPr>
          <a:lstStyle/>
          <a:p>
            <a:r>
              <a:rPr lang="de-DE" sz="1000" b="0" dirty="0" smtClean="0">
                <a:solidFill>
                  <a:srgbClr val="5F5F5F"/>
                </a:solidFill>
                <a:latin typeface="+mn-lt"/>
                <a:ea typeface="Tahoma" pitchFamily="34" charset="0"/>
                <a:cs typeface="Tahoma" pitchFamily="34" charset="0"/>
              </a:rPr>
              <a:t>2000, </a:t>
            </a:r>
            <a:r>
              <a:rPr lang="de-DE" sz="1000" dirty="0">
                <a:solidFill>
                  <a:srgbClr val="5F5F5F"/>
                </a:solidFill>
                <a:latin typeface="+mn-lt"/>
                <a:ea typeface="Tahoma" pitchFamily="34" charset="0"/>
                <a:cs typeface="Tahoma" pitchFamily="34" charset="0"/>
              </a:rPr>
              <a:t>24,2</a:t>
            </a:r>
            <a:r>
              <a:rPr lang="de-DE" sz="1000" dirty="0" smtClean="0">
                <a:solidFill>
                  <a:srgbClr val="5F5F5F"/>
                </a:solidFill>
                <a:latin typeface="+mn-lt"/>
                <a:ea typeface="Tahoma" pitchFamily="34" charset="0"/>
                <a:cs typeface="Tahoma" pitchFamily="34" charset="0"/>
              </a:rPr>
              <a:t>%</a:t>
            </a:r>
            <a:endParaRPr lang="de-DE" sz="1000" dirty="0">
              <a:solidFill>
                <a:srgbClr val="5F5F5F"/>
              </a:solidFill>
              <a:latin typeface="+mn-lt"/>
              <a:ea typeface="Tahoma" pitchFamily="34" charset="0"/>
              <a:cs typeface="Tahoma" pitchFamily="34" charset="0"/>
            </a:endParaRPr>
          </a:p>
        </p:txBody>
      </p:sp>
      <p:sp>
        <p:nvSpPr>
          <p:cNvPr id="31" name="Textfeld 30"/>
          <p:cNvSpPr txBox="1"/>
          <p:nvPr/>
        </p:nvSpPr>
        <p:spPr>
          <a:xfrm>
            <a:off x="4797025" y="2462699"/>
            <a:ext cx="829073" cy="246221"/>
          </a:xfrm>
          <a:prstGeom prst="rect">
            <a:avLst/>
          </a:prstGeom>
          <a:noFill/>
        </p:spPr>
        <p:txBody>
          <a:bodyPr wrap="none" rtlCol="0">
            <a:spAutoFit/>
          </a:bodyPr>
          <a:lstStyle/>
          <a:p>
            <a:r>
              <a:rPr lang="de-DE" sz="1000" b="0" dirty="0" smtClean="0">
                <a:solidFill>
                  <a:srgbClr val="5F5F5F"/>
                </a:solidFill>
                <a:latin typeface="+mn-lt"/>
                <a:ea typeface="Tahoma" pitchFamily="34" charset="0"/>
                <a:cs typeface="Tahoma" pitchFamily="34" charset="0"/>
              </a:rPr>
              <a:t>2004, </a:t>
            </a:r>
            <a:r>
              <a:rPr lang="de-DE" sz="1000" dirty="0">
                <a:solidFill>
                  <a:srgbClr val="5F5F5F"/>
                </a:solidFill>
                <a:latin typeface="+mn-lt"/>
                <a:ea typeface="Tahoma" pitchFamily="34" charset="0"/>
                <a:cs typeface="Tahoma" pitchFamily="34" charset="0"/>
              </a:rPr>
              <a:t>31,1</a:t>
            </a:r>
            <a:r>
              <a:rPr lang="de-DE" sz="1000" dirty="0" smtClean="0">
                <a:solidFill>
                  <a:srgbClr val="5F5F5F"/>
                </a:solidFill>
                <a:latin typeface="+mn-lt"/>
                <a:ea typeface="Tahoma" pitchFamily="34" charset="0"/>
                <a:cs typeface="Tahoma" pitchFamily="34" charset="0"/>
              </a:rPr>
              <a:t>%</a:t>
            </a:r>
            <a:endParaRPr lang="de-DE" sz="1000" dirty="0">
              <a:solidFill>
                <a:srgbClr val="5F5F5F"/>
              </a:solidFill>
              <a:latin typeface="+mn-lt"/>
              <a:ea typeface="Tahoma" pitchFamily="34" charset="0"/>
              <a:cs typeface="Tahoma" pitchFamily="34" charset="0"/>
            </a:endParaRPr>
          </a:p>
        </p:txBody>
      </p:sp>
      <p:sp>
        <p:nvSpPr>
          <p:cNvPr id="32" name="Textfeld 31"/>
          <p:cNvSpPr txBox="1"/>
          <p:nvPr/>
        </p:nvSpPr>
        <p:spPr>
          <a:xfrm>
            <a:off x="7827549" y="1718520"/>
            <a:ext cx="1085554" cy="307777"/>
          </a:xfrm>
          <a:prstGeom prst="rect">
            <a:avLst/>
          </a:prstGeom>
          <a:noFill/>
        </p:spPr>
        <p:txBody>
          <a:bodyPr wrap="none" rtlCol="0">
            <a:spAutoFit/>
          </a:bodyPr>
          <a:lstStyle/>
          <a:p>
            <a:r>
              <a:rPr lang="de-DE" sz="1400" dirty="0" smtClean="0">
                <a:solidFill>
                  <a:srgbClr val="C00000"/>
                </a:solidFill>
                <a:latin typeface="+mj-lt"/>
                <a:ea typeface="Tahoma" pitchFamily="34" charset="0"/>
                <a:cs typeface="Tahoma" pitchFamily="34" charset="0"/>
              </a:rPr>
              <a:t>2014; 43,1%</a:t>
            </a:r>
            <a:endParaRPr lang="de-DE" sz="1400" dirty="0">
              <a:solidFill>
                <a:srgbClr val="C00000"/>
              </a:solidFill>
              <a:latin typeface="+mj-lt"/>
              <a:ea typeface="Tahoma" pitchFamily="34" charset="0"/>
              <a:cs typeface="Tahoma" pitchFamily="34" charset="0"/>
            </a:endParaRPr>
          </a:p>
        </p:txBody>
      </p:sp>
    </p:spTree>
    <p:extLst>
      <p:ext uri="{BB962C8B-B14F-4D97-AF65-F5344CB8AC3E}">
        <p14:creationId xmlns:p14="http://schemas.microsoft.com/office/powerpoint/2010/main" val="74192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txBox="1">
            <a:spLocks/>
          </p:cNvSpPr>
          <p:nvPr/>
        </p:nvSpPr>
        <p:spPr>
          <a:xfrm>
            <a:off x="179512" y="2033844"/>
            <a:ext cx="8784976" cy="3915435"/>
          </a:xfrm>
          <a:prstGeom prst="rect">
            <a:avLst/>
          </a:prstGeom>
        </p:spPr>
        <p:txBody>
          <a:bodyPr lIns="360000"/>
          <a:lstStyle>
            <a:lvl1pPr marL="342900" indent="-342900" algn="l" defTabSz="914400" rtl="0" eaLnBrk="1" latinLnBrk="0" hangingPunct="1">
              <a:spcBef>
                <a:spcPct val="20000"/>
              </a:spcBef>
              <a:buClr>
                <a:srgbClr val="FDD205"/>
              </a:buClr>
              <a:buFont typeface="Arial" pitchFamily="34" charset="0"/>
              <a:buChar char="•"/>
              <a:defRPr sz="3200" kern="1200">
                <a:solidFill>
                  <a:schemeClr val="bg1">
                    <a:lumMod val="50000"/>
                  </a:schemeClr>
                </a:solidFill>
                <a:latin typeface="+mn-lt"/>
                <a:ea typeface="+mn-ea"/>
                <a:cs typeface="+mn-cs"/>
              </a:defRPr>
            </a:lvl1pPr>
            <a:lvl2pPr marL="742950" indent="-285750" algn="l" defTabSz="914400" rtl="0" eaLnBrk="1" latinLnBrk="0" hangingPunct="1">
              <a:spcBef>
                <a:spcPct val="20000"/>
              </a:spcBef>
              <a:buClr>
                <a:srgbClr val="FDD205"/>
              </a:buClr>
              <a:buFont typeface="Arial" pitchFamily="34" charset="0"/>
              <a:buChar char="–"/>
              <a:defRPr sz="2800" kern="1200">
                <a:solidFill>
                  <a:schemeClr val="bg1">
                    <a:lumMod val="50000"/>
                  </a:schemeClr>
                </a:solidFill>
                <a:latin typeface="+mn-lt"/>
                <a:ea typeface="+mn-ea"/>
                <a:cs typeface="+mn-cs"/>
              </a:defRPr>
            </a:lvl2pPr>
            <a:lvl3pPr marL="1143000" indent="-228600" algn="l" defTabSz="914400" rtl="0" eaLnBrk="1" latinLnBrk="0" hangingPunct="1">
              <a:spcBef>
                <a:spcPct val="20000"/>
              </a:spcBef>
              <a:buClr>
                <a:srgbClr val="FDD205"/>
              </a:buClr>
              <a:buFont typeface="Arial" pitchFamily="34" charset="0"/>
              <a:buChar char="•"/>
              <a:defRPr sz="2400" kern="1200">
                <a:solidFill>
                  <a:schemeClr val="bg1">
                    <a:lumMod val="50000"/>
                  </a:schemeClr>
                </a:solidFill>
                <a:latin typeface="+mn-lt"/>
                <a:ea typeface="+mn-ea"/>
                <a:cs typeface="+mn-cs"/>
              </a:defRPr>
            </a:lvl3pPr>
            <a:lvl4pPr marL="16002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Clr>
                <a:srgbClr val="FDD205"/>
              </a:buClr>
              <a:buFont typeface="Arial" pitchFamily="34" charset="0"/>
              <a:buChar char="»"/>
              <a:defRPr sz="2000" kern="1200">
                <a:solidFill>
                  <a:schemeClr val="bg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1600" b="1" dirty="0"/>
              <a:t>Arbeitshetze:</a:t>
            </a:r>
            <a:r>
              <a:rPr lang="de-DE" sz="1600" dirty="0"/>
              <a:t> Jeder Zweite fühlt sich bei der Arbeit sehr häufig oder oft gehetzt.</a:t>
            </a:r>
          </a:p>
          <a:p>
            <a:r>
              <a:rPr lang="de-DE" sz="1600" b="1" dirty="0"/>
              <a:t>Arbeitsintensivierung, Leistungsverdichtung:</a:t>
            </a:r>
            <a:r>
              <a:rPr lang="de-DE" sz="1600" dirty="0"/>
              <a:t> 63% der Beschäftigten müssen über Jahre hinweg immer mehr Arbeit in der gleichen Zeit bewältigen.</a:t>
            </a:r>
          </a:p>
          <a:p>
            <a:r>
              <a:rPr lang="de-DE" sz="1600" b="1" dirty="0"/>
              <a:t>Ständige Erreichbarkeit: </a:t>
            </a:r>
            <a:r>
              <a:rPr lang="de-DE" sz="1600" dirty="0"/>
              <a:t>27% müssen auch außerhalb ihrer Arbeitszeit für ihren Arbeitgeber erreichbar sein.</a:t>
            </a:r>
          </a:p>
          <a:p>
            <a:r>
              <a:rPr lang="de-DE" sz="1600" b="1" dirty="0"/>
              <a:t>Freizeit-Arbeit für den Betrieb: </a:t>
            </a:r>
            <a:r>
              <a:rPr lang="de-DE" sz="1600" dirty="0"/>
              <a:t>15% erledigen sehr häufig oder oft auch außerhalb der Arbeitszeit Aufgaben für ihren Betrieb.</a:t>
            </a:r>
          </a:p>
          <a:p>
            <a:r>
              <a:rPr lang="de-DE" sz="1600" b="1" dirty="0"/>
              <a:t>Probleme mit dem Abschalten nach der Arbeit: </a:t>
            </a:r>
            <a:r>
              <a:rPr lang="de-DE" sz="1600" dirty="0"/>
              <a:t>34% fällt es schwer, nach der Arbeit abzuschalten.</a:t>
            </a:r>
          </a:p>
          <a:p>
            <a:r>
              <a:rPr lang="de-DE" sz="1600" b="1" dirty="0"/>
              <a:t>Dauerpräsenz beruflicher Probleme: </a:t>
            </a:r>
            <a:r>
              <a:rPr lang="de-DE" sz="1600" dirty="0"/>
              <a:t>37% müssen auch nach Feierabend an Schwierigkeiten im Job denken.</a:t>
            </a:r>
          </a:p>
          <a:p>
            <a:r>
              <a:rPr lang="de-DE" sz="1600" b="1" dirty="0"/>
              <a:t>Überstunden und Arbeitshetze: </a:t>
            </a:r>
            <a:r>
              <a:rPr lang="de-DE" sz="1600" dirty="0"/>
              <a:t>20% leisten zehn Überstunden oder mehr pro Woche.</a:t>
            </a:r>
          </a:p>
          <a:p>
            <a:r>
              <a:rPr lang="de-DE" sz="1600" b="1" dirty="0"/>
              <a:t>Krank zur Arbeit (</a:t>
            </a:r>
            <a:r>
              <a:rPr lang="de-DE" sz="1600" b="1" dirty="0" err="1"/>
              <a:t>Präsentismus</a:t>
            </a:r>
            <a:r>
              <a:rPr lang="de-DE" sz="1600" b="1" dirty="0"/>
              <a:t>): </a:t>
            </a:r>
            <a:r>
              <a:rPr lang="de-DE" sz="1600" dirty="0"/>
              <a:t>49% sind innerhalb eines Jahres wiederholt auch dann zur Arbeit gegangen, wenn sie sich „richtig krank fühlten“.</a:t>
            </a:r>
          </a:p>
        </p:txBody>
      </p:sp>
      <p:sp>
        <p:nvSpPr>
          <p:cNvPr id="4" name="Titel 1"/>
          <p:cNvSpPr txBox="1">
            <a:spLocks/>
          </p:cNvSpPr>
          <p:nvPr/>
        </p:nvSpPr>
        <p:spPr>
          <a:xfrm>
            <a:off x="179512" y="800708"/>
            <a:ext cx="8784976" cy="1008112"/>
          </a:xfrm>
          <a:prstGeom prst="rect">
            <a:avLst/>
          </a:prstGeom>
          <a:noFill/>
        </p:spPr>
        <p:txBody>
          <a:bodyPr lIns="360000">
            <a:noAutofit/>
          </a:bodyPr>
          <a:lstStyle>
            <a:lvl1pPr algn="l" defTabSz="914400" rtl="0" eaLnBrk="1" latinLnBrk="0" hangingPunct="1">
              <a:spcBef>
                <a:spcPct val="0"/>
              </a:spcBef>
              <a:buNone/>
              <a:defRPr sz="4000" kern="1200">
                <a:solidFill>
                  <a:schemeClr val="bg1">
                    <a:lumMod val="50000"/>
                  </a:schemeClr>
                </a:solidFill>
                <a:latin typeface="+mj-lt"/>
                <a:ea typeface="+mj-ea"/>
                <a:cs typeface="+mj-cs"/>
              </a:defRPr>
            </a:lvl1pPr>
          </a:lstStyle>
          <a:p>
            <a:r>
              <a:rPr lang="de-DE" sz="3000" dirty="0"/>
              <a:t>Arbeitshetze, </a:t>
            </a:r>
            <a:r>
              <a:rPr lang="de-DE" sz="3000" dirty="0" smtClean="0"/>
              <a:t>Arbeitsintensivierung </a:t>
            </a:r>
            <a:r>
              <a:rPr lang="de-DE" sz="3000" dirty="0"/>
              <a:t>&amp; Entgrenzung</a:t>
            </a:r>
            <a:br>
              <a:rPr lang="de-DE" sz="3000" dirty="0"/>
            </a:br>
            <a:r>
              <a:rPr lang="de-DE" sz="3000" dirty="0"/>
              <a:t>aus Sicht der Beschäftigten </a:t>
            </a:r>
          </a:p>
        </p:txBody>
      </p:sp>
      <p:sp>
        <p:nvSpPr>
          <p:cNvPr id="6" name="Untertitel 2"/>
          <p:cNvSpPr txBox="1">
            <a:spLocks/>
          </p:cNvSpPr>
          <p:nvPr/>
        </p:nvSpPr>
        <p:spPr>
          <a:xfrm>
            <a:off x="476545" y="6313488"/>
            <a:ext cx="3951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777777"/>
                </a:solidFill>
              </a:rPr>
              <a:t>Quelle: DGB-Index Gute Arbeit 2012 </a:t>
            </a:r>
          </a:p>
        </p:txBody>
      </p:sp>
    </p:spTree>
    <p:extLst>
      <p:ext uri="{BB962C8B-B14F-4D97-AF65-F5344CB8AC3E}">
        <p14:creationId xmlns:p14="http://schemas.microsoft.com/office/powerpoint/2010/main" val="1154198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ctrTitle"/>
          </p:nvPr>
        </p:nvSpPr>
        <p:spPr>
          <a:xfrm>
            <a:off x="179512" y="800708"/>
            <a:ext cx="8784976" cy="1008112"/>
          </a:xfrm>
        </p:spPr>
        <p:txBody>
          <a:bodyPr/>
          <a:lstStyle/>
          <a:p>
            <a:pPr>
              <a:lnSpc>
                <a:spcPts val="3300"/>
              </a:lnSpc>
            </a:pPr>
            <a:r>
              <a:rPr lang="de-DE" sz="3000" dirty="0" smtClean="0">
                <a:solidFill>
                  <a:srgbClr val="808080"/>
                </a:solidFill>
                <a:cs typeface="Arial" charset="0"/>
              </a:rPr>
              <a:t>Produktionsausfallkosten und Ausfall</a:t>
            </a:r>
            <a:br>
              <a:rPr lang="de-DE" sz="3000" dirty="0" smtClean="0">
                <a:solidFill>
                  <a:srgbClr val="808080"/>
                </a:solidFill>
                <a:cs typeface="Arial" charset="0"/>
              </a:rPr>
            </a:br>
            <a:r>
              <a:rPr lang="de-DE" sz="3000" dirty="0" smtClean="0">
                <a:solidFill>
                  <a:srgbClr val="808080"/>
                </a:solidFill>
                <a:cs typeface="Arial" charset="0"/>
              </a:rPr>
              <a:t>an Bruttowertschöpfung</a:t>
            </a:r>
            <a:endParaRPr lang="de-DE" sz="3000" strike="sngStrike" dirty="0" smtClean="0">
              <a:solidFill>
                <a:srgbClr val="FF0000"/>
              </a:solidFill>
              <a:cs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718803504"/>
              </p:ext>
            </p:extLst>
          </p:nvPr>
        </p:nvGraphicFramePr>
        <p:xfrm>
          <a:off x="566555" y="1924696"/>
          <a:ext cx="8237241" cy="4203151"/>
        </p:xfrm>
        <a:graphic>
          <a:graphicData uri="http://schemas.openxmlformats.org/drawingml/2006/table">
            <a:tbl>
              <a:tblPr firstRow="1" bandRow="1">
                <a:tableStyleId>{5C22544A-7EE6-4342-B048-85BDC9FD1C3A}</a:tableStyleId>
              </a:tblPr>
              <a:tblGrid>
                <a:gridCol w="2745305"/>
                <a:gridCol w="1017125"/>
                <a:gridCol w="881402"/>
                <a:gridCol w="881402"/>
                <a:gridCol w="1049419"/>
                <a:gridCol w="645585"/>
                <a:gridCol w="1017003"/>
              </a:tblGrid>
              <a:tr h="491275">
                <a:tc rowSpan="2">
                  <a:txBody>
                    <a:bodyPr/>
                    <a:lstStyle/>
                    <a:p>
                      <a:pPr algn="ctr"/>
                      <a:r>
                        <a:rPr lang="de-DE" sz="1500" dirty="0" smtClean="0">
                          <a:solidFill>
                            <a:srgbClr val="5F5F5F"/>
                          </a:solidFill>
                          <a:latin typeface="+mj-lt"/>
                          <a:cs typeface="Arial" pitchFamily="34" charset="0"/>
                        </a:rPr>
                        <a:t>Diagnosegruppe</a:t>
                      </a:r>
                      <a:endParaRPr lang="de-DE" sz="1500" dirty="0">
                        <a:solidFill>
                          <a:srgbClr val="5F5F5F"/>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mpd="sng">
                      <a:noFill/>
                    </a:lnB>
                    <a:solidFill>
                      <a:srgbClr val="FFCC00">
                        <a:alpha val="75000"/>
                      </a:srgbClr>
                    </a:solidFill>
                  </a:tcPr>
                </a:tc>
                <a:tc gridSpan="2">
                  <a:txBody>
                    <a:bodyPr/>
                    <a:lstStyle/>
                    <a:p>
                      <a:pPr algn="ctr"/>
                      <a:r>
                        <a:rPr lang="de-DE" sz="1200" dirty="0" smtClean="0">
                          <a:solidFill>
                            <a:srgbClr val="5F5F5F"/>
                          </a:solidFill>
                          <a:latin typeface="+mj-lt"/>
                          <a:cs typeface="Arial" pitchFamily="34" charset="0"/>
                        </a:rPr>
                        <a:t>Arbeitsunfähigkeitstage</a:t>
                      </a:r>
                      <a:endParaRPr lang="de-DE" sz="1200" dirty="0">
                        <a:solidFill>
                          <a:srgbClr val="5F5F5F"/>
                        </a:solidFill>
                        <a:latin typeface="+mj-lt"/>
                        <a:cs typeface="Arial" pitchFamily="34" charset="0"/>
                      </a:endParaRPr>
                    </a:p>
                  </a:txBody>
                  <a:tcPr marL="89278" marR="89278" marT="44637" marB="446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CC00">
                        <a:alpha val="75000"/>
                      </a:srgbClr>
                    </a:solidFill>
                  </a:tcPr>
                </a:tc>
                <a:tc hMerge="1">
                  <a:txBody>
                    <a:bodyPr/>
                    <a:lstStyle/>
                    <a:p>
                      <a:endParaRPr lang="de-DE"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5F5F5F"/>
                          </a:solidFill>
                          <a:latin typeface="+mj-lt"/>
                          <a:ea typeface="+mn-ea"/>
                          <a:cs typeface="Arial" pitchFamily="34" charset="0"/>
                        </a:rPr>
                        <a:t>Produktionsausfallkosten</a:t>
                      </a:r>
                    </a:p>
                  </a:txBody>
                  <a:tcPr marL="89278" marR="89278" marT="44637" marB="44637" anchor="ctr">
                    <a:lnL w="12700" cap="flat" cmpd="sng" algn="ctr">
                      <a:solidFill>
                        <a:schemeClr val="bg1"/>
                      </a:solidFill>
                      <a:prstDash val="solid"/>
                      <a:round/>
                      <a:headEnd type="none" w="med" len="med"/>
                      <a:tailEnd type="none" w="med" len="med"/>
                    </a:lnL>
                    <a:solidFill>
                      <a:srgbClr val="FFCC00">
                        <a:alpha val="75000"/>
                      </a:srgbClr>
                    </a:solidFill>
                  </a:tcPr>
                </a:tc>
                <a:tc hMerge="1">
                  <a:txBody>
                    <a:bodyPr/>
                    <a:lstStyle/>
                    <a:p>
                      <a:endParaRPr lang="de-DE" dirty="0"/>
                    </a:p>
                  </a:txBody>
                  <a:tcPr/>
                </a:tc>
                <a:tc gridSpan="2">
                  <a:txBody>
                    <a:bodyPr/>
                    <a:lstStyle/>
                    <a:p>
                      <a:pPr algn="ctr"/>
                      <a:r>
                        <a:rPr lang="de-DE" sz="1200" b="1" kern="1200" dirty="0" smtClean="0">
                          <a:solidFill>
                            <a:srgbClr val="5F5F5F"/>
                          </a:solidFill>
                          <a:latin typeface="+mj-lt"/>
                          <a:ea typeface="+mn-ea"/>
                          <a:cs typeface="Arial" pitchFamily="34" charset="0"/>
                        </a:rPr>
                        <a:t>Ausfall an</a:t>
                      </a:r>
                    </a:p>
                    <a:p>
                      <a:pPr algn="ctr"/>
                      <a:r>
                        <a:rPr lang="de-DE" sz="1200" b="1" kern="1200" dirty="0" smtClean="0">
                          <a:solidFill>
                            <a:srgbClr val="5F5F5F"/>
                          </a:solidFill>
                          <a:latin typeface="+mj-lt"/>
                          <a:ea typeface="+mn-ea"/>
                          <a:cs typeface="Arial" pitchFamily="34" charset="0"/>
                        </a:rPr>
                        <a:t>Bruttowertschöpfung</a:t>
                      </a:r>
                      <a:endParaRPr lang="de-DE" sz="1200" b="1" kern="1200" dirty="0">
                        <a:solidFill>
                          <a:srgbClr val="5F5F5F"/>
                        </a:solidFill>
                        <a:latin typeface="+mj-lt"/>
                        <a:ea typeface="+mn-ea"/>
                        <a:cs typeface="Arial" pitchFamily="34" charset="0"/>
                      </a:endParaRPr>
                    </a:p>
                  </a:txBody>
                  <a:tcPr marL="89278" marR="89278" marT="44637" marB="44637" anchor="ctr">
                    <a:solidFill>
                      <a:srgbClr val="FFCC00">
                        <a:alpha val="75000"/>
                      </a:srgbClr>
                    </a:solidFill>
                  </a:tcPr>
                </a:tc>
                <a:tc hMerge="1">
                  <a:txBody>
                    <a:bodyPr/>
                    <a:lstStyle/>
                    <a:p>
                      <a:endParaRPr lang="de-DE" dirty="0"/>
                    </a:p>
                  </a:txBody>
                  <a:tcPr/>
                </a:tc>
              </a:tr>
              <a:tr h="471516">
                <a:tc vMerge="1">
                  <a:txBody>
                    <a:bodyPr/>
                    <a:lstStyle/>
                    <a:p>
                      <a:endParaRPr lang="de-DE" sz="1200" dirty="0">
                        <a:solidFill>
                          <a:schemeClr val="tx1"/>
                        </a:solidFill>
                        <a:latin typeface="Arial" pitchFamily="34" charset="0"/>
                        <a:cs typeface="Arial" pitchFamily="34" charset="0"/>
                      </a:endParaRPr>
                    </a:p>
                  </a:txBody>
                  <a:tcPr>
                    <a:lnB w="12700" cmpd="sng">
                      <a:noFill/>
                    </a:lnB>
                    <a:solidFill>
                      <a:srgbClr val="FFC000"/>
                    </a:solidFill>
                  </a:tcPr>
                </a:tc>
                <a:tc>
                  <a:txBody>
                    <a:bodyPr/>
                    <a:lstStyle/>
                    <a:p>
                      <a:pPr algn="ctr"/>
                      <a:r>
                        <a:rPr lang="de-DE" sz="1200" dirty="0" smtClean="0">
                          <a:solidFill>
                            <a:srgbClr val="5F5F5F"/>
                          </a:solidFill>
                          <a:latin typeface="+mj-lt"/>
                          <a:cs typeface="Arial" pitchFamily="34" charset="0"/>
                        </a:rPr>
                        <a:t>Mio.</a:t>
                      </a:r>
                      <a:endParaRPr lang="de-DE" sz="1200" dirty="0">
                        <a:solidFill>
                          <a:srgbClr val="5F5F5F"/>
                        </a:solidFill>
                        <a:latin typeface="+mj-lt"/>
                        <a:cs typeface="Arial" pitchFamily="34" charset="0"/>
                      </a:endParaRPr>
                    </a:p>
                  </a:txBody>
                  <a:tcPr marL="89278" marR="89278" marT="44637" marB="446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solidFill>
                      <a:srgbClr val="FFCC00">
                        <a:alpha val="75000"/>
                      </a:srgbClr>
                    </a:solidFill>
                  </a:tcPr>
                </a:tc>
                <a:tc>
                  <a:txBody>
                    <a:bodyPr/>
                    <a:lstStyle/>
                    <a:p>
                      <a:pPr algn="ctr"/>
                      <a:r>
                        <a:rPr lang="de-DE" sz="1200" dirty="0" smtClean="0">
                          <a:solidFill>
                            <a:srgbClr val="5F5F5F"/>
                          </a:solidFill>
                          <a:latin typeface="+mj-lt"/>
                          <a:cs typeface="Arial" pitchFamily="34" charset="0"/>
                        </a:rPr>
                        <a:t>%</a:t>
                      </a:r>
                      <a:endParaRPr lang="de-DE" sz="1200" dirty="0">
                        <a:solidFill>
                          <a:srgbClr val="5F5F5F"/>
                        </a:solidFill>
                        <a:latin typeface="+mj-lt"/>
                        <a:cs typeface="Arial" pitchFamily="34" charset="0"/>
                      </a:endParaRPr>
                    </a:p>
                  </a:txBody>
                  <a:tcPr marL="89278" marR="89278" marT="44637" marB="446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solidFill>
                      <a:srgbClr val="FFCC00">
                        <a:alpha val="75000"/>
                      </a:srgbClr>
                    </a:solidFill>
                  </a:tcPr>
                </a:tc>
                <a:tc>
                  <a:txBody>
                    <a:bodyPr/>
                    <a:lstStyle/>
                    <a:p>
                      <a:pPr algn="ctr"/>
                      <a:r>
                        <a:rPr lang="de-DE" sz="1200" dirty="0" smtClean="0">
                          <a:solidFill>
                            <a:srgbClr val="5F5F5F"/>
                          </a:solidFill>
                          <a:latin typeface="+mj-lt"/>
                          <a:cs typeface="Arial" pitchFamily="34" charset="0"/>
                        </a:rPr>
                        <a:t>Mrd. €</a:t>
                      </a:r>
                      <a:endParaRPr lang="de-DE" sz="1200" dirty="0">
                        <a:solidFill>
                          <a:srgbClr val="5F5F5F"/>
                        </a:solidFill>
                        <a:latin typeface="+mj-lt"/>
                        <a:cs typeface="Arial" pitchFamily="34" charset="0"/>
                      </a:endParaRPr>
                    </a:p>
                  </a:txBody>
                  <a:tcPr marL="89278" marR="89278" marT="44637" marB="446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solidFill>
                      <a:srgbClr val="FFCC00">
                        <a:alpha val="75000"/>
                      </a:srgbClr>
                    </a:solidFill>
                  </a:tcPr>
                </a:tc>
                <a:tc>
                  <a:txBody>
                    <a:bodyPr/>
                    <a:lstStyle/>
                    <a:p>
                      <a:pPr algn="ctr"/>
                      <a:r>
                        <a:rPr lang="de-DE" sz="1200" dirty="0" smtClean="0">
                          <a:solidFill>
                            <a:srgbClr val="5F5F5F"/>
                          </a:solidFill>
                          <a:latin typeface="+mj-lt"/>
                          <a:cs typeface="Arial" pitchFamily="34" charset="0"/>
                        </a:rPr>
                        <a:t>vom Brutto-national-einkommen </a:t>
                      </a:r>
                      <a:br>
                        <a:rPr lang="de-DE" sz="1200" dirty="0" smtClean="0">
                          <a:solidFill>
                            <a:srgbClr val="5F5F5F"/>
                          </a:solidFill>
                          <a:latin typeface="+mj-lt"/>
                          <a:cs typeface="Arial" pitchFamily="34" charset="0"/>
                        </a:rPr>
                      </a:br>
                      <a:r>
                        <a:rPr lang="de-DE" sz="1200" dirty="0" smtClean="0">
                          <a:solidFill>
                            <a:srgbClr val="5F5F5F"/>
                          </a:solidFill>
                          <a:latin typeface="+mj-lt"/>
                          <a:cs typeface="Arial" pitchFamily="34" charset="0"/>
                        </a:rPr>
                        <a:t>in %</a:t>
                      </a:r>
                      <a:endParaRPr lang="de-DE" sz="1200" dirty="0">
                        <a:solidFill>
                          <a:srgbClr val="5F5F5F"/>
                        </a:solidFill>
                        <a:latin typeface="+mj-lt"/>
                        <a:cs typeface="Arial" pitchFamily="34" charset="0"/>
                      </a:endParaRPr>
                    </a:p>
                  </a:txBody>
                  <a:tcPr marL="89278" marR="89278" marT="44637" marB="446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solidFill>
                      <a:srgbClr val="FFCC00">
                        <a:alpha val="75000"/>
                      </a:srgbClr>
                    </a:solidFill>
                  </a:tcPr>
                </a:tc>
                <a:tc>
                  <a:txBody>
                    <a:bodyPr/>
                    <a:lstStyle/>
                    <a:p>
                      <a:pPr algn="ctr"/>
                      <a:r>
                        <a:rPr lang="de-DE" sz="1200" dirty="0" smtClean="0">
                          <a:solidFill>
                            <a:srgbClr val="5F5F5F"/>
                          </a:solidFill>
                          <a:latin typeface="+mj-lt"/>
                          <a:cs typeface="Arial" pitchFamily="34" charset="0"/>
                        </a:rPr>
                        <a:t>Mrd. €</a:t>
                      </a:r>
                      <a:endParaRPr lang="de-DE" sz="1200" dirty="0">
                        <a:solidFill>
                          <a:srgbClr val="5F5F5F"/>
                        </a:solidFill>
                        <a:latin typeface="+mj-lt"/>
                        <a:cs typeface="Arial" pitchFamily="34" charset="0"/>
                      </a:endParaRPr>
                    </a:p>
                  </a:txBody>
                  <a:tcPr marL="89278" marR="89278" marT="44637" marB="4463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mpd="sng">
                      <a:noFill/>
                    </a:lnB>
                    <a:solidFill>
                      <a:srgbClr val="FFCC00">
                        <a:alpha val="75000"/>
                      </a:srgbClr>
                    </a:solidFill>
                  </a:tcPr>
                </a:tc>
                <a:tc>
                  <a:txBody>
                    <a:bodyPr/>
                    <a:lstStyle/>
                    <a:p>
                      <a:pPr algn="ctr"/>
                      <a:r>
                        <a:rPr lang="de-DE" sz="1200" dirty="0" smtClean="0">
                          <a:solidFill>
                            <a:srgbClr val="5F5F5F"/>
                          </a:solidFill>
                          <a:latin typeface="+mj-lt"/>
                          <a:cs typeface="Arial" pitchFamily="34" charset="0"/>
                        </a:rPr>
                        <a:t>vom Brutto-national-einkommen </a:t>
                      </a:r>
                      <a:br>
                        <a:rPr lang="de-DE" sz="1200" dirty="0" smtClean="0">
                          <a:solidFill>
                            <a:srgbClr val="5F5F5F"/>
                          </a:solidFill>
                          <a:latin typeface="+mj-lt"/>
                          <a:cs typeface="Arial" pitchFamily="34" charset="0"/>
                        </a:rPr>
                      </a:br>
                      <a:r>
                        <a:rPr lang="de-DE" sz="1200" dirty="0" smtClean="0">
                          <a:solidFill>
                            <a:srgbClr val="5F5F5F"/>
                          </a:solidFill>
                          <a:latin typeface="+mj-lt"/>
                          <a:cs typeface="Arial" pitchFamily="34" charset="0"/>
                        </a:rPr>
                        <a:t>in %</a:t>
                      </a:r>
                      <a:endParaRPr lang="de-DE" sz="1200" dirty="0">
                        <a:solidFill>
                          <a:srgbClr val="5F5F5F"/>
                        </a:solidFill>
                        <a:latin typeface="+mj-lt"/>
                        <a:cs typeface="Arial" pitchFamily="34" charset="0"/>
                      </a:endParaRPr>
                    </a:p>
                  </a:txBody>
                  <a:tcPr marL="89278" marR="89278" marT="44637" marB="44637" anchor="ctr">
                    <a:lnL w="12700" cap="flat" cmpd="sng" algn="ctr">
                      <a:solidFill>
                        <a:schemeClr val="bg1"/>
                      </a:solidFill>
                      <a:prstDash val="solid"/>
                      <a:round/>
                      <a:headEnd type="none" w="med" len="med"/>
                      <a:tailEnd type="none" w="med" len="med"/>
                    </a:lnL>
                    <a:lnR w="12700" cap="flat" cmpd="sng" algn="ctr">
                      <a:solidFill>
                        <a:srgbClr val="FFDF57"/>
                      </a:solidFill>
                      <a:prstDash val="solid"/>
                      <a:round/>
                      <a:headEnd type="none" w="med" len="med"/>
                      <a:tailEnd type="none" w="med" len="med"/>
                    </a:lnR>
                    <a:lnB w="12700" cmpd="sng">
                      <a:noFill/>
                    </a:lnB>
                    <a:solidFill>
                      <a:srgbClr val="FFCC00">
                        <a:alpha val="75000"/>
                      </a:srgbClr>
                    </a:solidFill>
                  </a:tcPr>
                </a:tc>
              </a:tr>
              <a:tr h="317064">
                <a:tc>
                  <a:txBody>
                    <a:bodyPr/>
                    <a:lstStyle/>
                    <a:p>
                      <a:r>
                        <a:rPr lang="de-DE" sz="1400" b="1" dirty="0" smtClean="0">
                          <a:solidFill>
                            <a:srgbClr val="4D4D4D"/>
                          </a:solidFill>
                          <a:latin typeface="+mj-lt"/>
                          <a:cs typeface="Arial" pitchFamily="34" charset="0"/>
                        </a:rPr>
                        <a:t>Psychische</a:t>
                      </a:r>
                      <a:r>
                        <a:rPr lang="de-DE" sz="1400" b="1" baseline="0" dirty="0" smtClean="0">
                          <a:solidFill>
                            <a:srgbClr val="4D4D4D"/>
                          </a:solidFill>
                          <a:latin typeface="+mj-lt"/>
                          <a:cs typeface="Arial" pitchFamily="34" charset="0"/>
                        </a:rPr>
                        <a:t> u. Verhaltensstörungen</a:t>
                      </a:r>
                      <a:endParaRPr lang="de-DE" sz="1400" b="1"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mpd="sng">
                      <a:noFill/>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1400" b="1" dirty="0" smtClean="0">
                          <a:solidFill>
                            <a:srgbClr val="4D4D4D"/>
                          </a:solidFill>
                          <a:latin typeface="+mj-lt"/>
                          <a:cs typeface="Arial" pitchFamily="34" charset="0"/>
                        </a:rPr>
                        <a:t>79,3</a:t>
                      </a:r>
                      <a:endParaRPr lang="de-DE" sz="1400" b="1"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mpd="sng">
                      <a:noFill/>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1400" b="1" dirty="0" smtClean="0">
                          <a:solidFill>
                            <a:srgbClr val="4D4D4D"/>
                          </a:solidFill>
                          <a:latin typeface="+mj-lt"/>
                          <a:cs typeface="Arial" pitchFamily="34" charset="0"/>
                        </a:rPr>
                        <a:t>14,6</a:t>
                      </a:r>
                      <a:endParaRPr lang="de-DE" sz="1400" b="1"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mpd="sng">
                      <a:noFill/>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1400" b="1" dirty="0" smtClean="0">
                          <a:solidFill>
                            <a:srgbClr val="4D4D4D"/>
                          </a:solidFill>
                          <a:latin typeface="+mj-lt"/>
                          <a:cs typeface="Arial" pitchFamily="34" charset="0"/>
                        </a:rPr>
                        <a:t>8,3</a:t>
                      </a:r>
                      <a:endParaRPr lang="de-DE" sz="1400" b="1"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mpd="sng">
                      <a:noFill/>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1400" b="1" dirty="0" smtClean="0">
                          <a:solidFill>
                            <a:srgbClr val="4D4D4D"/>
                          </a:solidFill>
                          <a:latin typeface="+mj-lt"/>
                          <a:cs typeface="Arial" pitchFamily="34" charset="0"/>
                        </a:rPr>
                        <a:t>0,3</a:t>
                      </a:r>
                      <a:endParaRPr lang="de-DE" sz="1400" b="1"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mpd="sng">
                      <a:noFill/>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1400" b="1" dirty="0" smtClean="0">
                          <a:solidFill>
                            <a:srgbClr val="4D4D4D"/>
                          </a:solidFill>
                          <a:latin typeface="+mj-lt"/>
                          <a:cs typeface="Arial" pitchFamily="34" charset="0"/>
                        </a:rPr>
                        <a:t>13,1</a:t>
                      </a:r>
                      <a:endParaRPr lang="de-DE" sz="1400" b="1"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mpd="sng">
                      <a:noFill/>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de-DE" sz="1400" b="1" dirty="0" smtClean="0">
                          <a:solidFill>
                            <a:srgbClr val="4D4D4D"/>
                          </a:solidFill>
                          <a:latin typeface="+mj-lt"/>
                          <a:cs typeface="Arial" pitchFamily="34" charset="0"/>
                        </a:rPr>
                        <a:t>0,5</a:t>
                      </a:r>
                      <a:endParaRPr lang="de-DE" sz="1400" b="1"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mpd="sng">
                      <a:noFill/>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7064">
                <a:tc>
                  <a:txBody>
                    <a:bodyPr/>
                    <a:lstStyle/>
                    <a:p>
                      <a:r>
                        <a:rPr lang="de-DE" sz="1400" dirty="0" smtClean="0">
                          <a:solidFill>
                            <a:srgbClr val="4D4D4D"/>
                          </a:solidFill>
                          <a:latin typeface="+mj-lt"/>
                          <a:cs typeface="Arial" pitchFamily="34" charset="0"/>
                        </a:rPr>
                        <a:t>Krankheiten</a:t>
                      </a:r>
                      <a:r>
                        <a:rPr lang="de-DE" sz="1400" baseline="0" dirty="0" smtClean="0">
                          <a:solidFill>
                            <a:srgbClr val="4D4D4D"/>
                          </a:solidFill>
                          <a:latin typeface="+mj-lt"/>
                          <a:cs typeface="Arial" pitchFamily="34" charset="0"/>
                        </a:rPr>
                        <a:t> des Kreislaufsystems</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31,9</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5,9</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3,4</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0,1</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5,3</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r>
              <a:tr h="317064">
                <a:tc>
                  <a:txBody>
                    <a:bodyPr/>
                    <a:lstStyle/>
                    <a:p>
                      <a:r>
                        <a:rPr lang="de-DE" sz="1400" dirty="0" smtClean="0">
                          <a:solidFill>
                            <a:srgbClr val="4D4D4D"/>
                          </a:solidFill>
                          <a:latin typeface="+mj-lt"/>
                          <a:cs typeface="Arial" pitchFamily="34" charset="0"/>
                        </a:rPr>
                        <a:t>Krankheiten des Atmungssystems</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65,7</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12,1</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6,9</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10,9</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0,4</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r>
              <a:tr h="491275">
                <a:tc>
                  <a:txBody>
                    <a:bodyPr/>
                    <a:lstStyle/>
                    <a:p>
                      <a:r>
                        <a:rPr lang="de-DE" sz="1400" dirty="0" smtClean="0">
                          <a:solidFill>
                            <a:srgbClr val="4D4D4D"/>
                          </a:solidFill>
                          <a:latin typeface="+mj-lt"/>
                          <a:cs typeface="Arial" pitchFamily="34" charset="0"/>
                        </a:rPr>
                        <a:t>Krankheiten</a:t>
                      </a:r>
                      <a:r>
                        <a:rPr lang="de-DE" sz="1400" baseline="0" dirty="0" smtClean="0">
                          <a:solidFill>
                            <a:srgbClr val="4D4D4D"/>
                          </a:solidFill>
                          <a:latin typeface="+mj-lt"/>
                          <a:cs typeface="Arial" pitchFamily="34" charset="0"/>
                        </a:rPr>
                        <a:t> des Verdauungssystems</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28,2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5,2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3,0</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0,1</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4,7</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r>
              <a:tr h="491275">
                <a:tc>
                  <a:txBody>
                    <a:bodyPr/>
                    <a:lstStyle/>
                    <a:p>
                      <a:r>
                        <a:rPr lang="de-DE" sz="1400" dirty="0" smtClean="0">
                          <a:solidFill>
                            <a:srgbClr val="4D4D4D"/>
                          </a:solidFill>
                          <a:latin typeface="+mj-lt"/>
                          <a:cs typeface="Arial" pitchFamily="34" charset="0"/>
                        </a:rPr>
                        <a:t>Krankheiten</a:t>
                      </a:r>
                      <a:r>
                        <a:rPr lang="de-DE" sz="1400" baseline="0" dirty="0" smtClean="0">
                          <a:solidFill>
                            <a:srgbClr val="4D4D4D"/>
                          </a:solidFill>
                          <a:latin typeface="+mj-lt"/>
                          <a:cs typeface="Arial" pitchFamily="34" charset="0"/>
                        </a:rPr>
                        <a:t> des Muskel-Skelett-Systems und des Bindegewebes</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122,8</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23,2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13,2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0,5</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20,8</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0,7</a:t>
                      </a: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r>
              <a:tr h="288136">
                <a:tc>
                  <a:txBody>
                    <a:bodyPr/>
                    <a:lstStyle/>
                    <a:p>
                      <a:r>
                        <a:rPr lang="de-DE" sz="1400" dirty="0" smtClean="0">
                          <a:solidFill>
                            <a:srgbClr val="4D4D4D"/>
                          </a:solidFill>
                          <a:latin typeface="+mj-lt"/>
                          <a:cs typeface="Arial" pitchFamily="34" charset="0"/>
                        </a:rPr>
                        <a:t>Verletzungen, Vergiftungen</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55,4</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10,2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5,8</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9,2</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0,3</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r>
              <a:tr h="28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smtClean="0">
                          <a:solidFill>
                            <a:srgbClr val="4D4D4D"/>
                          </a:solidFill>
                          <a:latin typeface="+mj-lt"/>
                          <a:cs typeface="Arial" pitchFamily="34" charset="0"/>
                        </a:rPr>
                        <a:t>Übrige</a:t>
                      </a:r>
                      <a:r>
                        <a:rPr lang="de-DE" sz="1400" baseline="0" dirty="0" smtClean="0">
                          <a:solidFill>
                            <a:srgbClr val="4D4D4D"/>
                          </a:solidFill>
                          <a:latin typeface="+mj-lt"/>
                          <a:cs typeface="Arial" pitchFamily="34" charset="0"/>
                        </a:rPr>
                        <a:t> </a:t>
                      </a:r>
                      <a:r>
                        <a:rPr lang="de-DE" sz="1400" dirty="0" smtClean="0">
                          <a:solidFill>
                            <a:srgbClr val="4D4D4D"/>
                          </a:solidFill>
                          <a:latin typeface="+mj-lt"/>
                          <a:cs typeface="Arial" pitchFamily="34" charset="0"/>
                        </a:rPr>
                        <a:t>Krankheiten</a:t>
                      </a: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157,1</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28,9</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16,5</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0,6</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26,0</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de-DE" sz="1400" dirty="0" smtClean="0">
                          <a:solidFill>
                            <a:srgbClr val="4D4D4D"/>
                          </a:solidFill>
                          <a:latin typeface="+mj-lt"/>
                          <a:cs typeface="Arial" pitchFamily="34" charset="0"/>
                        </a:rPr>
                        <a:t>0,9</a:t>
                      </a:r>
                      <a:endParaRPr lang="de-DE" sz="1400" dirty="0">
                        <a:solidFill>
                          <a:srgbClr val="4D4D4D"/>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noFill/>
                  </a:tcPr>
                </a:tc>
              </a:tr>
              <a:tr h="28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b="1" dirty="0" smtClean="0">
                          <a:solidFill>
                            <a:srgbClr val="FFFFFF"/>
                          </a:solidFill>
                          <a:latin typeface="+mj-lt"/>
                          <a:cs typeface="Arial" pitchFamily="34" charset="0"/>
                        </a:rPr>
                        <a:t>Alle</a:t>
                      </a: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algn="ctr"/>
                      <a:r>
                        <a:rPr lang="de-DE" sz="1400" b="1" dirty="0" smtClean="0">
                          <a:solidFill>
                            <a:srgbClr val="FFFFFF"/>
                          </a:solidFill>
                          <a:latin typeface="+mj-lt"/>
                          <a:cs typeface="Arial" pitchFamily="34" charset="0"/>
                        </a:rPr>
                        <a:t>543,4</a:t>
                      </a:r>
                      <a:endParaRPr lang="de-DE" sz="1400" b="1" dirty="0">
                        <a:solidFill>
                          <a:srgbClr val="FFFFFF"/>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algn="ctr"/>
                      <a:r>
                        <a:rPr lang="de-DE" sz="1400" b="1" dirty="0" smtClean="0">
                          <a:solidFill>
                            <a:srgbClr val="FFFFFF"/>
                          </a:solidFill>
                          <a:latin typeface="+mj-lt"/>
                          <a:cs typeface="Arial" pitchFamily="34" charset="0"/>
                        </a:rPr>
                        <a:t>100,0</a:t>
                      </a:r>
                      <a:endParaRPr lang="de-DE" sz="1400" b="1" dirty="0">
                        <a:solidFill>
                          <a:srgbClr val="FFFFFF"/>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algn="ctr"/>
                      <a:r>
                        <a:rPr lang="de-DE" sz="1400" b="1" dirty="0" smtClean="0">
                          <a:solidFill>
                            <a:srgbClr val="FFFFFF"/>
                          </a:solidFill>
                          <a:latin typeface="+mj-lt"/>
                          <a:cs typeface="Arial" pitchFamily="34" charset="0"/>
                        </a:rPr>
                        <a:t>57</a:t>
                      </a:r>
                      <a:endParaRPr lang="de-DE" sz="1400" b="1" dirty="0">
                        <a:solidFill>
                          <a:srgbClr val="FFFFFF"/>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algn="ctr"/>
                      <a:r>
                        <a:rPr lang="de-DE" sz="1400" b="1" dirty="0" smtClean="0">
                          <a:solidFill>
                            <a:srgbClr val="FFFFFF"/>
                          </a:solidFill>
                          <a:latin typeface="+mj-lt"/>
                          <a:cs typeface="Arial" pitchFamily="34" charset="0"/>
                        </a:rPr>
                        <a:t>2,0</a:t>
                      </a:r>
                      <a:endParaRPr lang="de-DE" sz="1400" b="1" dirty="0">
                        <a:solidFill>
                          <a:srgbClr val="FFFFFF"/>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algn="ctr"/>
                      <a:r>
                        <a:rPr lang="de-DE" sz="1400" b="1" dirty="0" smtClean="0">
                          <a:solidFill>
                            <a:srgbClr val="FFFFFF"/>
                          </a:solidFill>
                          <a:latin typeface="+mj-lt"/>
                          <a:cs typeface="Arial" pitchFamily="34" charset="0"/>
                        </a:rPr>
                        <a:t>90</a:t>
                      </a:r>
                      <a:endParaRPr lang="de-DE" sz="1400" b="1" dirty="0">
                        <a:solidFill>
                          <a:srgbClr val="FFFFFF"/>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c>
                  <a:txBody>
                    <a:bodyPr/>
                    <a:lstStyle/>
                    <a:p>
                      <a:pPr algn="ctr"/>
                      <a:r>
                        <a:rPr lang="de-DE" sz="1400" b="1" dirty="0" smtClean="0">
                          <a:solidFill>
                            <a:srgbClr val="FFFFFF"/>
                          </a:solidFill>
                          <a:latin typeface="+mj-lt"/>
                          <a:cs typeface="Arial" pitchFamily="34" charset="0"/>
                        </a:rPr>
                        <a:t>3,1</a:t>
                      </a:r>
                      <a:endParaRPr lang="de-DE" sz="1400" b="1" dirty="0">
                        <a:solidFill>
                          <a:srgbClr val="FFFFFF"/>
                        </a:solidFill>
                        <a:latin typeface="+mj-lt"/>
                        <a:cs typeface="Arial" pitchFamily="34" charset="0"/>
                      </a:endParaRPr>
                    </a:p>
                  </a:txBody>
                  <a:tcPr marL="89278" marR="89278" marT="44637" marB="44637" anchor="ctr">
                    <a:lnL w="12700" cap="flat" cmpd="sng" algn="ctr">
                      <a:solidFill>
                        <a:srgbClr val="FFDF57"/>
                      </a:solidFill>
                      <a:prstDash val="solid"/>
                      <a:round/>
                      <a:headEnd type="none" w="med" len="med"/>
                      <a:tailEnd type="none" w="med" len="med"/>
                    </a:lnL>
                    <a:lnR w="12700" cap="flat" cmpd="sng" algn="ctr">
                      <a:solidFill>
                        <a:srgbClr val="FFDF57"/>
                      </a:solidFill>
                      <a:prstDash val="solid"/>
                      <a:round/>
                      <a:headEnd type="none" w="med" len="med"/>
                      <a:tailEnd type="none" w="med" len="med"/>
                    </a:lnR>
                    <a:lnT w="12700" cap="flat" cmpd="sng" algn="ctr">
                      <a:solidFill>
                        <a:srgbClr val="FFDF57"/>
                      </a:solidFill>
                      <a:prstDash val="solid"/>
                      <a:round/>
                      <a:headEnd type="none" w="med" len="med"/>
                      <a:tailEnd type="none" w="med" len="med"/>
                    </a:lnT>
                    <a:lnB w="12700" cap="flat" cmpd="sng" algn="ctr">
                      <a:solidFill>
                        <a:srgbClr val="FFDF57"/>
                      </a:solidFill>
                      <a:prstDash val="solid"/>
                      <a:round/>
                      <a:headEnd type="none" w="med" len="med"/>
                      <a:tailEnd type="none" w="med" len="med"/>
                    </a:lnB>
                    <a:lnTlToBr w="12700" cmpd="sng">
                      <a:noFill/>
                      <a:prstDash val="solid"/>
                    </a:lnTlToBr>
                    <a:lnBlToTr w="12700" cmpd="sng">
                      <a:noFill/>
                      <a:prstDash val="solid"/>
                    </a:lnBlToTr>
                    <a:solidFill>
                      <a:srgbClr val="969696"/>
                    </a:solidFill>
                  </a:tcPr>
                </a:tc>
              </a:tr>
            </a:tbl>
          </a:graphicData>
        </a:graphic>
      </p:graphicFrame>
      <p:sp>
        <p:nvSpPr>
          <p:cNvPr id="9" name="Untertitel 2"/>
          <p:cNvSpPr txBox="1">
            <a:spLocks/>
          </p:cNvSpPr>
          <p:nvPr/>
        </p:nvSpPr>
        <p:spPr>
          <a:xfrm>
            <a:off x="485298" y="6313488"/>
            <a:ext cx="3951687" cy="211137"/>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sz="900" dirty="0">
                <a:solidFill>
                  <a:srgbClr val="918F90"/>
                </a:solidFill>
              </a:rPr>
              <a:t>Quelle: BMAS </a:t>
            </a:r>
            <a:r>
              <a:rPr lang="de-DE" sz="900" dirty="0" smtClean="0">
                <a:solidFill>
                  <a:srgbClr val="918F90"/>
                </a:solidFill>
              </a:rPr>
              <a:t>2015, </a:t>
            </a:r>
            <a:r>
              <a:rPr lang="de-DE" sz="900" dirty="0">
                <a:solidFill>
                  <a:srgbClr val="918F90"/>
                </a:solidFill>
              </a:rPr>
              <a:t>S. </a:t>
            </a:r>
            <a:r>
              <a:rPr lang="de-DE" sz="900" dirty="0" smtClean="0">
                <a:solidFill>
                  <a:srgbClr val="918F90"/>
                </a:solidFill>
              </a:rPr>
              <a:t>43 </a:t>
            </a:r>
            <a:r>
              <a:rPr lang="de-DE" sz="900" dirty="0">
                <a:solidFill>
                  <a:srgbClr val="918F90"/>
                </a:solidFill>
              </a:rPr>
              <a:t>(Rundungsfehler beachten)</a:t>
            </a:r>
          </a:p>
        </p:txBody>
      </p:sp>
    </p:spTree>
    <p:extLst>
      <p:ext uri="{BB962C8B-B14F-4D97-AF65-F5344CB8AC3E}">
        <p14:creationId xmlns:p14="http://schemas.microsoft.com/office/powerpoint/2010/main" val="2845363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2486</Words>
  <Application>Microsoft Office PowerPoint</Application>
  <PresentationFormat>Bildschirmpräsentation (4:3)</PresentationFormat>
  <Paragraphs>501</Paragraphs>
  <Slides>29</Slides>
  <Notes>28</Notes>
  <HiddenSlides>0</HiddenSlides>
  <MMClips>0</MMClips>
  <ScaleCrop>false</ScaleCrop>
  <HeadingPairs>
    <vt:vector size="8" baseType="variant">
      <vt:variant>
        <vt:lpstr>Verwendete Schriftarten</vt:lpstr>
      </vt:variant>
      <vt:variant>
        <vt:i4>9</vt:i4>
      </vt:variant>
      <vt:variant>
        <vt:lpstr>Design</vt:lpstr>
      </vt:variant>
      <vt:variant>
        <vt:i4>4</vt:i4>
      </vt:variant>
      <vt:variant>
        <vt:lpstr>Eingebettete OLE-Server</vt:lpstr>
      </vt:variant>
      <vt:variant>
        <vt:i4>1</vt:i4>
      </vt:variant>
      <vt:variant>
        <vt:lpstr>Folientitel</vt:lpstr>
      </vt:variant>
      <vt:variant>
        <vt:i4>29</vt:i4>
      </vt:variant>
    </vt:vector>
  </HeadingPairs>
  <TitlesOfParts>
    <vt:vector size="43" baseType="lpstr">
      <vt:lpstr>ＭＳ Ｐゴシック</vt:lpstr>
      <vt:lpstr>ＭＳ Ｐゴシック</vt:lpstr>
      <vt:lpstr>Arial</vt:lpstr>
      <vt:lpstr>Calibri</vt:lpstr>
      <vt:lpstr>Cambria</vt:lpstr>
      <vt:lpstr>Lucida Sans Unicode</vt:lpstr>
      <vt:lpstr>Tahoma</vt:lpstr>
      <vt:lpstr>Times New Roman</vt:lpstr>
      <vt:lpstr>Wingdings</vt:lpstr>
      <vt:lpstr>Benutzerdefiniertes Design</vt:lpstr>
      <vt:lpstr>8_Benutzerdefiniertes Design</vt:lpstr>
      <vt:lpstr>14_Benutzerdefiniertes Design</vt:lpstr>
      <vt:lpstr>1_Benutzerdefiniertes Design</vt:lpstr>
      <vt:lpstr>Microsoft Excel Chart</vt:lpstr>
      <vt:lpstr>Stress Warum es wichtig ist, zu handeln </vt:lpstr>
      <vt:lpstr>Herausforderungen für Betriebe (Beispiele)</vt:lpstr>
      <vt:lpstr>Nehmen psychische Erkrankungen zu?</vt:lpstr>
      <vt:lpstr>PowerPoint-Präsentation</vt:lpstr>
      <vt:lpstr> Wo der Schuh drückt: Die häufigsten Gründe für Krankschreibungen </vt:lpstr>
      <vt:lpstr>Psychisch bedingte Fehlzeiten steigen kontinuierlich</vt:lpstr>
      <vt:lpstr>Zu früh und zu lang</vt:lpstr>
      <vt:lpstr>PowerPoint-Präsentation</vt:lpstr>
      <vt:lpstr>Produktionsausfallkosten und Ausfall an Bruttowertschöpfung</vt:lpstr>
      <vt:lpstr>Arbeitsbedingter Stress</vt:lpstr>
      <vt:lpstr>PowerPoint-Präsentation</vt:lpstr>
      <vt:lpstr>Zusammenhänge von Psychischer Belastung, Beanspruchung und Fehlbeanspruchung nach dem Belastungs-Beanspruchungs-Modell</vt:lpstr>
      <vt:lpstr>PowerPoint-Präsentation</vt:lpstr>
      <vt:lpstr>Macht Arbeit psychisch krank?</vt:lpstr>
      <vt:lpstr>Folgende psychischen Belastungen sind als potenziell gesundheitsgefährdend zu bewerten: </vt:lpstr>
      <vt:lpstr>Gefahr für die Gesundheit!</vt:lpstr>
      <vt:lpstr>Folgen von Stress am Arbeitsplatz</vt:lpstr>
      <vt:lpstr>PowerPoint-Präsentation</vt:lpstr>
      <vt:lpstr>PowerPoint-Präsentation</vt:lpstr>
      <vt:lpstr>Betriebliche Stressprävention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Verschließen Sie nicht die Augen!</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Bewegung</dc:title>
  <dc:creator>siebeneich</dc:creator>
  <cp:lastModifiedBy>Kirsten Hobbensiefken</cp:lastModifiedBy>
  <cp:revision>929</cp:revision>
  <cp:lastPrinted>2015-12-16T16:37:54Z</cp:lastPrinted>
  <dcterms:created xsi:type="dcterms:W3CDTF">2011-03-16T10:45:03Z</dcterms:created>
  <dcterms:modified xsi:type="dcterms:W3CDTF">2016-03-30T16:58:57Z</dcterms:modified>
</cp:coreProperties>
</file>